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1350" r:id="rId2"/>
    <p:sldId id="345" r:id="rId3"/>
    <p:sldId id="1386" r:id="rId4"/>
    <p:sldId id="1385" r:id="rId5"/>
    <p:sldId id="1384" r:id="rId6"/>
    <p:sldId id="1387" r:id="rId7"/>
    <p:sldId id="1381" r:id="rId8"/>
    <p:sldId id="1383" r:id="rId9"/>
    <p:sldId id="359" r:id="rId10"/>
  </p:sldIdLst>
  <p:sldSz cx="9144000" cy="5716588"/>
  <p:notesSz cx="6858000" cy="9144000"/>
  <p:defaultTextStyle>
    <a:defPPr>
      <a:defRPr lang="ru-RU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0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5" userDrawn="1">
          <p15:clr>
            <a:srgbClr val="A4A3A4"/>
          </p15:clr>
        </p15:guide>
        <p15:guide id="4" pos="2881" userDrawn="1">
          <p15:clr>
            <a:srgbClr val="A4A3A4"/>
          </p15:clr>
        </p15:guide>
        <p15:guide id="5" pos="5450" userDrawn="1">
          <p15:clr>
            <a:srgbClr val="A4A3A4"/>
          </p15:clr>
        </p15:guide>
        <p15:guide id="6" orient="horz" pos="3408" userDrawn="1">
          <p15:clr>
            <a:srgbClr val="A4A3A4"/>
          </p15:clr>
        </p15:guide>
        <p15:guide id="7" pos="1859" userDrawn="1">
          <p15:clr>
            <a:srgbClr val="A4A3A4"/>
          </p15:clr>
        </p15:guide>
        <p15:guide id="8" pos="2114" userDrawn="1">
          <p15:clr>
            <a:srgbClr val="A4A3A4"/>
          </p15:clr>
        </p15:guide>
        <p15:guide id="9" pos="3560" userDrawn="1">
          <p15:clr>
            <a:srgbClr val="A4A3A4"/>
          </p15:clr>
        </p15:guide>
        <p15:guide id="10" pos="3832" userDrawn="1">
          <p15:clr>
            <a:srgbClr val="A4A3A4"/>
          </p15:clr>
        </p15:guide>
        <p15:guide id="11" pos="414" userDrawn="1">
          <p15:clr>
            <a:srgbClr val="A4A3A4"/>
          </p15:clr>
        </p15:guide>
        <p15:guide id="12" pos="5284" userDrawn="1">
          <p15:clr>
            <a:srgbClr val="A4A3A4"/>
          </p15:clr>
        </p15:guide>
        <p15:guide id="13" pos="2779" userDrawn="1">
          <p15:clr>
            <a:srgbClr val="A4A3A4"/>
          </p15:clr>
        </p15:guide>
        <p15:guide id="14" pos="3000" userDrawn="1">
          <p15:clr>
            <a:srgbClr val="A4A3A4"/>
          </p15:clr>
        </p15:guide>
        <p15:guide id="15" orient="horz" pos="2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feev Roman" initials="DR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AEC"/>
    <a:srgbClr val="A15FD3"/>
    <a:srgbClr val="FF4E11"/>
    <a:srgbClr val="7030A0"/>
    <a:srgbClr val="FF6E11"/>
    <a:srgbClr val="C0380E"/>
    <a:srgbClr val="E74713"/>
    <a:srgbClr val="8A38C8"/>
    <a:srgbClr val="F8F3FB"/>
    <a:srgbClr val="FF9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6ABAB-B6AF-4676-9D26-19E595392F22}" v="92" dt="2018-10-25T08:04:53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5"/>
  </p:normalViewPr>
  <p:slideViewPr>
    <p:cSldViewPr snapToGrid="0" snapToObjects="1">
      <p:cViewPr varScale="1">
        <p:scale>
          <a:sx n="131" d="100"/>
          <a:sy n="131" d="100"/>
        </p:scale>
        <p:origin x="144" y="546"/>
      </p:cViewPr>
      <p:guideLst>
        <p:guide orient="horz" pos="1790"/>
        <p:guide pos="295"/>
        <p:guide orient="horz" pos="175"/>
        <p:guide pos="2881"/>
        <p:guide pos="5450"/>
        <p:guide orient="horz" pos="3408"/>
        <p:guide pos="1859"/>
        <p:guide pos="2114"/>
        <p:guide pos="3560"/>
        <p:guide pos="3832"/>
        <p:guide pos="414"/>
        <p:guide pos="5284"/>
        <p:guide pos="2779"/>
        <p:guide pos="3000"/>
        <p:guide orient="horz" pos="2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E95C33-D09A-A24C-AD14-69E0C5146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337C20-7AAD-CE4C-A811-A30816B3B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FB1C2-A670-BD45-85F3-2D544473AA76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961FB0-40FC-D941-961F-B872110ED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9E125A-FF4F-3742-A08B-5F7148281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64F7-E532-A140-8B5E-155D5339A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19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779AF-3EB1-4545-A0A9-A967CCAAA12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D272-F155-284B-9F81-14C796BEB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9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562"/>
            <a:ext cx="6858000" cy="19902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2532"/>
            <a:ext cx="6858000" cy="138018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355"/>
            <a:ext cx="1971675" cy="48445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355"/>
            <a:ext cx="5800725" cy="48445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5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C2584A-A9FC-7D47-AC08-6F38F6240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02533"/>
            <a:ext cx="6858000" cy="138018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3" indent="0" algn="ctr">
              <a:buNone/>
              <a:defRPr sz="1500"/>
            </a:lvl2pPr>
            <a:lvl3pPr marL="685785" indent="0" algn="ctr">
              <a:buNone/>
              <a:defRPr sz="1349"/>
            </a:lvl3pPr>
            <a:lvl4pPr marL="1028677" indent="0" algn="ctr">
              <a:buNone/>
              <a:defRPr sz="1200"/>
            </a:lvl4pPr>
            <a:lvl5pPr marL="1371569" indent="0" algn="ctr">
              <a:buNone/>
              <a:defRPr sz="1200"/>
            </a:lvl5pPr>
            <a:lvl6pPr marL="1714462" indent="0" algn="ctr">
              <a:buNone/>
              <a:defRPr sz="1200"/>
            </a:lvl6pPr>
            <a:lvl7pPr marL="2057354" indent="0" algn="ctr">
              <a:buNone/>
              <a:defRPr sz="1200"/>
            </a:lvl7pPr>
            <a:lvl8pPr marL="2400247" indent="0" algn="ctr">
              <a:buNone/>
              <a:defRPr sz="1200"/>
            </a:lvl8pPr>
            <a:lvl9pPr marL="2743138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CC133B1-1598-614B-A12D-CF9A8A26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8806F49-72CD-6948-ABF5-8C14EB98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8500365-335F-6844-A0BE-7536891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F300244-8B1F-D741-B497-8F3ECF53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2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1"/>
          <p:cNvSpPr>
            <a:spLocks noGrp="1"/>
          </p:cNvSpPr>
          <p:nvPr>
            <p:ph type="pic" sz="quarter" idx="33"/>
          </p:nvPr>
        </p:nvSpPr>
        <p:spPr>
          <a:xfrm>
            <a:off x="0" y="1"/>
            <a:ext cx="9144000" cy="571658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0706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8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178"/>
            <a:ext cx="7886700" cy="237794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5616"/>
            <a:ext cx="7886700" cy="12505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777"/>
            <a:ext cx="3886200" cy="3627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777"/>
            <a:ext cx="3886200" cy="3627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9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356"/>
            <a:ext cx="7886700" cy="110494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1359"/>
            <a:ext cx="3868340" cy="686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8143"/>
            <a:ext cx="3868340" cy="30713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359"/>
            <a:ext cx="3887391" cy="686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8143"/>
            <a:ext cx="3887391" cy="30713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1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7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106"/>
            <a:ext cx="2949178" cy="13338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3083"/>
            <a:ext cx="4629150" cy="40624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976"/>
            <a:ext cx="2949178" cy="31772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6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106"/>
            <a:ext cx="2949178" cy="13338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3083"/>
            <a:ext cx="4629150" cy="40624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976"/>
            <a:ext cx="2949178" cy="31772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356"/>
            <a:ext cx="7886700" cy="110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777"/>
            <a:ext cx="7886700" cy="362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8431"/>
            <a:ext cx="20574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F9D4-C1A5-5847-B9D5-8C7D76FE55A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8431"/>
            <a:ext cx="30861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8431"/>
            <a:ext cx="2057400" cy="30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1A07-E9D9-9D42-BD2F-72DC90910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7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26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00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11"/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t="12187" r="15727" b="12187"/>
          <a:stretch/>
        </p:blipFill>
        <p:spPr>
          <a:xfrm>
            <a:off x="3852909" y="1"/>
            <a:ext cx="5291091" cy="5716587"/>
          </a:xfrm>
        </p:spPr>
      </p:pic>
      <p:sp>
        <p:nvSpPr>
          <p:cNvPr id="33" name="Полилиния 32"/>
          <p:cNvSpPr/>
          <p:nvPr/>
        </p:nvSpPr>
        <p:spPr>
          <a:xfrm>
            <a:off x="0" y="0"/>
            <a:ext cx="7636690" cy="5716588"/>
          </a:xfrm>
          <a:custGeom>
            <a:avLst/>
            <a:gdLst>
              <a:gd name="connsiteX0" fmla="*/ 0 w 7636690"/>
              <a:gd name="connsiteY0" fmla="*/ 0 h 5716588"/>
              <a:gd name="connsiteX1" fmla="*/ 494112 w 7636690"/>
              <a:gd name="connsiteY1" fmla="*/ 0 h 5716588"/>
              <a:gd name="connsiteX2" fmla="*/ 729479 w 7636690"/>
              <a:gd name="connsiteY2" fmla="*/ 0 h 5716588"/>
              <a:gd name="connsiteX3" fmla="*/ 1223591 w 7636690"/>
              <a:gd name="connsiteY3" fmla="*/ 0 h 5716588"/>
              <a:gd name="connsiteX4" fmla="*/ 6413099 w 7636690"/>
              <a:gd name="connsiteY4" fmla="*/ 0 h 5716588"/>
              <a:gd name="connsiteX5" fmla="*/ 6907211 w 7636690"/>
              <a:gd name="connsiteY5" fmla="*/ 0 h 5716588"/>
              <a:gd name="connsiteX6" fmla="*/ 7142578 w 7636690"/>
              <a:gd name="connsiteY6" fmla="*/ 0 h 5716588"/>
              <a:gd name="connsiteX7" fmla="*/ 7636690 w 7636690"/>
              <a:gd name="connsiteY7" fmla="*/ 0 h 5716588"/>
              <a:gd name="connsiteX8" fmla="*/ 5505121 w 7636690"/>
              <a:gd name="connsiteY8" fmla="*/ 5716588 h 5716588"/>
              <a:gd name="connsiteX9" fmla="*/ 5011009 w 7636690"/>
              <a:gd name="connsiteY9" fmla="*/ 5716588 h 5716588"/>
              <a:gd name="connsiteX10" fmla="*/ 4775642 w 7636690"/>
              <a:gd name="connsiteY10" fmla="*/ 5716588 h 5716588"/>
              <a:gd name="connsiteX11" fmla="*/ 4281530 w 7636690"/>
              <a:gd name="connsiteY11" fmla="*/ 5716588 h 5716588"/>
              <a:gd name="connsiteX12" fmla="*/ 1223591 w 7636690"/>
              <a:gd name="connsiteY12" fmla="*/ 5716588 h 5716588"/>
              <a:gd name="connsiteX13" fmla="*/ 729479 w 7636690"/>
              <a:gd name="connsiteY13" fmla="*/ 5716588 h 5716588"/>
              <a:gd name="connsiteX14" fmla="*/ 494112 w 7636690"/>
              <a:gd name="connsiteY14" fmla="*/ 5716588 h 5716588"/>
              <a:gd name="connsiteX15" fmla="*/ 0 w 7636690"/>
              <a:gd name="connsiteY15" fmla="*/ 5716588 h 571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36690" h="5716588">
                <a:moveTo>
                  <a:pt x="0" y="0"/>
                </a:moveTo>
                <a:lnTo>
                  <a:pt x="494112" y="0"/>
                </a:lnTo>
                <a:lnTo>
                  <a:pt x="729479" y="0"/>
                </a:lnTo>
                <a:lnTo>
                  <a:pt x="1223591" y="0"/>
                </a:lnTo>
                <a:lnTo>
                  <a:pt x="6413099" y="0"/>
                </a:lnTo>
                <a:lnTo>
                  <a:pt x="6907211" y="0"/>
                </a:lnTo>
                <a:lnTo>
                  <a:pt x="7142578" y="0"/>
                </a:lnTo>
                <a:lnTo>
                  <a:pt x="7636690" y="0"/>
                </a:lnTo>
                <a:lnTo>
                  <a:pt x="5505121" y="5716588"/>
                </a:lnTo>
                <a:lnTo>
                  <a:pt x="5011009" y="5716588"/>
                </a:lnTo>
                <a:lnTo>
                  <a:pt x="4775642" y="5716588"/>
                </a:lnTo>
                <a:lnTo>
                  <a:pt x="4281530" y="5716588"/>
                </a:lnTo>
                <a:lnTo>
                  <a:pt x="1223591" y="5716588"/>
                </a:lnTo>
                <a:lnTo>
                  <a:pt x="729479" y="5716588"/>
                </a:lnTo>
                <a:lnTo>
                  <a:pt x="494112" y="5716588"/>
                </a:lnTo>
                <a:lnTo>
                  <a:pt x="0" y="571658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49"/>
          </a:p>
        </p:txBody>
      </p:sp>
      <p:pic>
        <p:nvPicPr>
          <p:cNvPr id="26" name="Рисунок 7">
            <a:extLst>
              <a:ext uri="{FF2B5EF4-FFF2-40B4-BE49-F238E27FC236}">
                <a16:creationId xmlns:a16="http://schemas.microsoft.com/office/drawing/2014/main" id="{D6D03DBC-3C8F-4B4F-B28A-E402C22F7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0381" y="4953237"/>
            <a:ext cx="1543050" cy="3524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494112" y="2114780"/>
            <a:ext cx="5782280" cy="1754326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asis Grotesque Pro" panose="02000503030000020004" pitchFamily="50" charset="0"/>
                <a:ea typeface="Arial" charset="0"/>
                <a:cs typeface="Arial" charset="0"/>
              </a:rPr>
              <a:t>Умный домофон и видеонаблюдение от компании «Ростелеком»</a:t>
            </a:r>
            <a:endParaRPr lang="ru-RU" sz="3600" b="1" dirty="0">
              <a:solidFill>
                <a:srgbClr val="FF9208"/>
              </a:solidFill>
              <a:latin typeface="Basis Grotesque Pro" panose="02000503030000020004" pitchFamily="50" charset="0"/>
              <a:ea typeface="Arial" charset="0"/>
              <a:cs typeface="Arial" charset="0"/>
            </a:endParaRPr>
          </a:p>
        </p:txBody>
      </p:sp>
      <p:pic>
        <p:nvPicPr>
          <p:cNvPr id="28" name="Рисунок 10">
            <a:extLst>
              <a:ext uri="{FF2B5EF4-FFF2-40B4-BE49-F238E27FC236}">
                <a16:creationId xmlns:a16="http://schemas.microsoft.com/office/drawing/2014/main" id="{BC75B5B4-83FA-4F4D-B76B-5869B411E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8906" y="441726"/>
            <a:ext cx="1141148" cy="11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9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6FA810-3F8D-8949-988A-65F7E9AAA0F3}"/>
              </a:ext>
            </a:extLst>
          </p:cNvPr>
          <p:cNvSpPr txBox="1"/>
          <p:nvPr/>
        </p:nvSpPr>
        <p:spPr>
          <a:xfrm>
            <a:off x="664570" y="861553"/>
            <a:ext cx="8373922" cy="2923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Рейтинг составлен Агентством Маркетинговых Исследований «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Quantitative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Techniques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41C252-821E-7C4B-9BF3-488419BE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880" y="5210691"/>
            <a:ext cx="1543050" cy="352425"/>
          </a:xfrm>
          <a:prstGeom prst="rect">
            <a:avLst/>
          </a:prstGeom>
        </p:spPr>
      </p:pic>
      <p:sp>
        <p:nvSpPr>
          <p:cNvPr id="260" name="Прямоугольник 259"/>
          <p:cNvSpPr/>
          <p:nvPr/>
        </p:nvSpPr>
        <p:spPr>
          <a:xfrm>
            <a:off x="55247" y="3614104"/>
            <a:ext cx="321802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800"/>
              </a:spcAft>
            </a:pPr>
            <a:r>
              <a:rPr lang="ru-RU" sz="9600" b="1" dirty="0">
                <a:solidFill>
                  <a:srgbClr val="FF4E11"/>
                </a:solidFill>
                <a:latin typeface="Basis Grotesque Pro" panose="02000503030000020004" pitchFamily="2" charset="0"/>
              </a:rPr>
              <a:t>70%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018336" y="1410328"/>
            <a:ext cx="1449333" cy="1396572"/>
            <a:chOff x="7018336" y="1410328"/>
            <a:chExt cx="1449333" cy="1396572"/>
          </a:xfrm>
          <a:solidFill>
            <a:srgbClr val="7030A0"/>
          </a:solidFill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7018336" y="1410328"/>
              <a:ext cx="1449333" cy="1396572"/>
            </a:xfrm>
            <a:prstGeom prst="roundRect">
              <a:avLst>
                <a:gd name="adj" fmla="val 41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9">
                <a:solidFill>
                  <a:srgbClr val="7030A0"/>
                </a:solidFill>
              </a:endParaRPr>
            </a:p>
          </p:txBody>
        </p:sp>
        <p:grpSp>
          <p:nvGrpSpPr>
            <p:cNvPr id="253" name="Группа 252"/>
            <p:cNvGrpSpPr/>
            <p:nvPr/>
          </p:nvGrpSpPr>
          <p:grpSpPr>
            <a:xfrm>
              <a:off x="7467906" y="1722112"/>
              <a:ext cx="550193" cy="520956"/>
              <a:chOff x="7397751" y="2730500"/>
              <a:chExt cx="1971675" cy="1866900"/>
            </a:xfrm>
            <a:grpFill/>
          </p:grpSpPr>
          <p:sp>
            <p:nvSpPr>
              <p:cNvPr id="254" name="Freeform 5"/>
              <p:cNvSpPr>
                <a:spLocks/>
              </p:cNvSpPr>
              <p:nvPr/>
            </p:nvSpPr>
            <p:spPr bwMode="auto">
              <a:xfrm>
                <a:off x="7397751" y="2730500"/>
                <a:ext cx="1871663" cy="1866900"/>
              </a:xfrm>
              <a:custGeom>
                <a:avLst/>
                <a:gdLst>
                  <a:gd name="T0" fmla="*/ 1179 w 1179"/>
                  <a:gd name="T1" fmla="*/ 589 h 1176"/>
                  <a:gd name="T2" fmla="*/ 589 w 1179"/>
                  <a:gd name="T3" fmla="*/ 0 h 1176"/>
                  <a:gd name="T4" fmla="*/ 0 w 1179"/>
                  <a:gd name="T5" fmla="*/ 589 h 1176"/>
                  <a:gd name="T6" fmla="*/ 134 w 1179"/>
                  <a:gd name="T7" fmla="*/ 589 h 1176"/>
                  <a:gd name="T8" fmla="*/ 134 w 1179"/>
                  <a:gd name="T9" fmla="*/ 1176 h 1176"/>
                  <a:gd name="T10" fmla="*/ 1045 w 1179"/>
                  <a:gd name="T11" fmla="*/ 1176 h 1176"/>
                  <a:gd name="T12" fmla="*/ 1045 w 1179"/>
                  <a:gd name="T13" fmla="*/ 589 h 1176"/>
                  <a:gd name="T14" fmla="*/ 1179 w 1179"/>
                  <a:gd name="T15" fmla="*/ 589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9" h="1176">
                    <a:moveTo>
                      <a:pt x="1179" y="589"/>
                    </a:moveTo>
                    <a:lnTo>
                      <a:pt x="589" y="0"/>
                    </a:lnTo>
                    <a:lnTo>
                      <a:pt x="0" y="589"/>
                    </a:lnTo>
                    <a:lnTo>
                      <a:pt x="134" y="589"/>
                    </a:lnTo>
                    <a:lnTo>
                      <a:pt x="134" y="1176"/>
                    </a:lnTo>
                    <a:lnTo>
                      <a:pt x="1045" y="1176"/>
                    </a:lnTo>
                    <a:lnTo>
                      <a:pt x="1045" y="589"/>
                    </a:lnTo>
                    <a:lnTo>
                      <a:pt x="1179" y="589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6"/>
              <p:cNvSpPr>
                <a:spLocks/>
              </p:cNvSpPr>
              <p:nvPr/>
            </p:nvSpPr>
            <p:spPr bwMode="auto">
              <a:xfrm>
                <a:off x="8043863" y="3740150"/>
                <a:ext cx="577850" cy="542925"/>
              </a:xfrm>
              <a:custGeom>
                <a:avLst/>
                <a:gdLst>
                  <a:gd name="T0" fmla="*/ 133 w 499"/>
                  <a:gd name="T1" fmla="*/ 0 h 469"/>
                  <a:gd name="T2" fmla="*/ 0 w 499"/>
                  <a:gd name="T3" fmla="*/ 220 h 469"/>
                  <a:gd name="T4" fmla="*/ 249 w 499"/>
                  <a:gd name="T5" fmla="*/ 469 h 469"/>
                  <a:gd name="T6" fmla="*/ 499 w 499"/>
                  <a:gd name="T7" fmla="*/ 220 h 469"/>
                  <a:gd name="T8" fmla="*/ 366 w 499"/>
                  <a:gd name="T9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469">
                    <a:moveTo>
                      <a:pt x="133" y="0"/>
                    </a:moveTo>
                    <a:cubicBezTo>
                      <a:pt x="54" y="41"/>
                      <a:pt x="0" y="124"/>
                      <a:pt x="0" y="220"/>
                    </a:cubicBezTo>
                    <a:cubicBezTo>
                      <a:pt x="0" y="357"/>
                      <a:pt x="112" y="469"/>
                      <a:pt x="249" y="469"/>
                    </a:cubicBezTo>
                    <a:cubicBezTo>
                      <a:pt x="387" y="469"/>
                      <a:pt x="499" y="357"/>
                      <a:pt x="499" y="220"/>
                    </a:cubicBezTo>
                    <a:cubicBezTo>
                      <a:pt x="499" y="124"/>
                      <a:pt x="445" y="41"/>
                      <a:pt x="366" y="0"/>
                    </a:cubicBezTo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Line 7"/>
              <p:cNvSpPr>
                <a:spLocks noChangeShapeType="1"/>
              </p:cNvSpPr>
              <p:nvPr/>
            </p:nvSpPr>
            <p:spPr bwMode="auto">
              <a:xfrm>
                <a:off x="8332788" y="3575050"/>
                <a:ext cx="0" cy="31750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8"/>
              <p:cNvSpPr>
                <a:spLocks/>
              </p:cNvSpPr>
              <p:nvPr/>
            </p:nvSpPr>
            <p:spPr bwMode="auto">
              <a:xfrm>
                <a:off x="8621714" y="2748671"/>
                <a:ext cx="369887" cy="422274"/>
              </a:xfrm>
              <a:custGeom>
                <a:avLst/>
                <a:gdLst>
                  <a:gd name="T0" fmla="*/ 233 w 233"/>
                  <a:gd name="T1" fmla="*/ 266 h 266"/>
                  <a:gd name="T2" fmla="*/ 233 w 233"/>
                  <a:gd name="T3" fmla="*/ 0 h 266"/>
                  <a:gd name="T4" fmla="*/ 0 w 233"/>
                  <a:gd name="T5" fmla="*/ 0 h 266"/>
                  <a:gd name="T6" fmla="*/ 0 w 233"/>
                  <a:gd name="T7" fmla="*/ 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266">
                    <a:moveTo>
                      <a:pt x="233" y="266"/>
                    </a:moveTo>
                    <a:lnTo>
                      <a:pt x="233" y="0"/>
                    </a:lnTo>
                    <a:lnTo>
                      <a:pt x="0" y="0"/>
                    </a:lnTo>
                    <a:lnTo>
                      <a:pt x="0" y="33"/>
                    </a:lnTo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Line 9"/>
              <p:cNvSpPr>
                <a:spLocks noChangeShapeType="1"/>
              </p:cNvSpPr>
              <p:nvPr/>
            </p:nvSpPr>
            <p:spPr bwMode="auto">
              <a:xfrm>
                <a:off x="9272588" y="4597400"/>
                <a:ext cx="96838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Line 10"/>
              <p:cNvSpPr>
                <a:spLocks noChangeShapeType="1"/>
              </p:cNvSpPr>
              <p:nvPr/>
            </p:nvSpPr>
            <p:spPr bwMode="auto">
              <a:xfrm>
                <a:off x="7416801" y="4597400"/>
                <a:ext cx="1738313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2" name="Прямоугольник 91"/>
            <p:cNvSpPr/>
            <p:nvPr/>
          </p:nvSpPr>
          <p:spPr>
            <a:xfrm>
              <a:off x="7182290" y="2272925"/>
              <a:ext cx="1121425" cy="5207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1200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Дополнительная защита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34685" y="1410328"/>
            <a:ext cx="1449333" cy="1396572"/>
            <a:chOff x="3834685" y="1410328"/>
            <a:chExt cx="1449333" cy="139657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3834685" y="1410328"/>
              <a:ext cx="1449333" cy="1396572"/>
            </a:xfrm>
            <a:prstGeom prst="roundRect">
              <a:avLst>
                <a:gd name="adj" fmla="val 410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9">
                <a:solidFill>
                  <a:srgbClr val="7030A0"/>
                </a:solidFill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4349007" y="1667520"/>
              <a:ext cx="420688" cy="633413"/>
              <a:chOff x="3097213" y="2944813"/>
              <a:chExt cx="420688" cy="633413"/>
            </a:xfrm>
          </p:grpSpPr>
          <p:sp>
            <p:nvSpPr>
              <p:cNvPr id="103" name="Freeform 185"/>
              <p:cNvSpPr>
                <a:spLocks/>
              </p:cNvSpPr>
              <p:nvPr/>
            </p:nvSpPr>
            <p:spPr bwMode="auto">
              <a:xfrm>
                <a:off x="3097213" y="2944813"/>
                <a:ext cx="420688" cy="633413"/>
              </a:xfrm>
              <a:custGeom>
                <a:avLst/>
                <a:gdLst>
                  <a:gd name="T0" fmla="*/ 11 w 112"/>
                  <a:gd name="T1" fmla="*/ 0 h 168"/>
                  <a:gd name="T2" fmla="*/ 101 w 112"/>
                  <a:gd name="T3" fmla="*/ 0 h 168"/>
                  <a:gd name="T4" fmla="*/ 112 w 112"/>
                  <a:gd name="T5" fmla="*/ 12 h 168"/>
                  <a:gd name="T6" fmla="*/ 112 w 112"/>
                  <a:gd name="T7" fmla="*/ 157 h 168"/>
                  <a:gd name="T8" fmla="*/ 101 w 112"/>
                  <a:gd name="T9" fmla="*/ 168 h 168"/>
                  <a:gd name="T10" fmla="*/ 11 w 112"/>
                  <a:gd name="T11" fmla="*/ 168 h 168"/>
                  <a:gd name="T12" fmla="*/ 0 w 112"/>
                  <a:gd name="T13" fmla="*/ 157 h 168"/>
                  <a:gd name="T14" fmla="*/ 0 w 112"/>
                  <a:gd name="T15" fmla="*/ 12 h 168"/>
                  <a:gd name="T16" fmla="*/ 11 w 112"/>
                  <a:gd name="T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68">
                    <a:moveTo>
                      <a:pt x="1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7" y="0"/>
                      <a:pt x="112" y="6"/>
                      <a:pt x="112" y="12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2" y="163"/>
                      <a:pt x="107" y="168"/>
                      <a:pt x="101" y="168"/>
                    </a:cubicBezTo>
                    <a:cubicBezTo>
                      <a:pt x="11" y="168"/>
                      <a:pt x="11" y="168"/>
                      <a:pt x="11" y="168"/>
                    </a:cubicBezTo>
                    <a:cubicBezTo>
                      <a:pt x="5" y="168"/>
                      <a:pt x="0" y="163"/>
                      <a:pt x="0" y="15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186"/>
              <p:cNvSpPr>
                <a:spLocks noChangeArrowheads="1"/>
              </p:cNvSpPr>
              <p:nvPr/>
            </p:nvSpPr>
            <p:spPr bwMode="auto">
              <a:xfrm>
                <a:off x="3216275" y="2997200"/>
                <a:ext cx="180975" cy="180975"/>
              </a:xfrm>
              <a:prstGeom prst="ellips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Oval 187"/>
              <p:cNvSpPr>
                <a:spLocks noChangeArrowheads="1"/>
              </p:cNvSpPr>
              <p:nvPr/>
            </p:nvSpPr>
            <p:spPr bwMode="auto">
              <a:xfrm>
                <a:off x="3262313" y="3043238"/>
                <a:ext cx="90488" cy="90488"/>
              </a:xfrm>
              <a:prstGeom prst="ellips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88"/>
              <p:cNvSpPr>
                <a:spLocks/>
              </p:cNvSpPr>
              <p:nvPr/>
            </p:nvSpPr>
            <p:spPr bwMode="auto">
              <a:xfrm>
                <a:off x="3160713" y="3224213"/>
                <a:ext cx="293688" cy="74613"/>
              </a:xfrm>
              <a:custGeom>
                <a:avLst/>
                <a:gdLst>
                  <a:gd name="T0" fmla="*/ 0 w 185"/>
                  <a:gd name="T1" fmla="*/ 0 h 47"/>
                  <a:gd name="T2" fmla="*/ 185 w 185"/>
                  <a:gd name="T3" fmla="*/ 0 h 47"/>
                  <a:gd name="T4" fmla="*/ 185 w 185"/>
                  <a:gd name="T5" fmla="*/ 47 h 47"/>
                  <a:gd name="T6" fmla="*/ 0 w 185"/>
                  <a:gd name="T7" fmla="*/ 47 h 47"/>
                  <a:gd name="T8" fmla="*/ 0 w 185"/>
                  <a:gd name="T9" fmla="*/ 0 h 47"/>
                  <a:gd name="T10" fmla="*/ 0 w 185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47">
                    <a:moveTo>
                      <a:pt x="0" y="0"/>
                    </a:moveTo>
                    <a:lnTo>
                      <a:pt x="185" y="0"/>
                    </a:lnTo>
                    <a:lnTo>
                      <a:pt x="185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Line 189"/>
              <p:cNvSpPr>
                <a:spLocks noChangeShapeType="1"/>
              </p:cNvSpPr>
              <p:nvPr/>
            </p:nvSpPr>
            <p:spPr bwMode="auto">
              <a:xfrm flipH="1">
                <a:off x="3171825" y="3224213"/>
                <a:ext cx="63500" cy="71438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Line 190"/>
              <p:cNvSpPr>
                <a:spLocks noChangeShapeType="1"/>
              </p:cNvSpPr>
              <p:nvPr/>
            </p:nvSpPr>
            <p:spPr bwMode="auto">
              <a:xfrm flipH="1">
                <a:off x="3213100" y="3224213"/>
                <a:ext cx="63500" cy="71438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191"/>
              <p:cNvSpPr>
                <a:spLocks noChangeShapeType="1"/>
              </p:cNvSpPr>
              <p:nvPr/>
            </p:nvSpPr>
            <p:spPr bwMode="auto">
              <a:xfrm flipH="1">
                <a:off x="3355975" y="3224213"/>
                <a:ext cx="63500" cy="71438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Oval 192"/>
              <p:cNvSpPr>
                <a:spLocks noChangeArrowheads="1"/>
              </p:cNvSpPr>
              <p:nvPr/>
            </p:nvSpPr>
            <p:spPr bwMode="auto">
              <a:xfrm>
                <a:off x="3378200" y="3438525"/>
                <a:ext cx="79375" cy="79375"/>
              </a:xfrm>
              <a:prstGeom prst="ellips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Line 193"/>
              <p:cNvSpPr>
                <a:spLocks noChangeShapeType="1"/>
              </p:cNvSpPr>
              <p:nvPr/>
            </p:nvSpPr>
            <p:spPr bwMode="auto">
              <a:xfrm>
                <a:off x="3157538" y="3348038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Line 194"/>
              <p:cNvSpPr>
                <a:spLocks noChangeShapeType="1"/>
              </p:cNvSpPr>
              <p:nvPr/>
            </p:nvSpPr>
            <p:spPr bwMode="auto">
              <a:xfrm>
                <a:off x="3221038" y="3348038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Line 195"/>
              <p:cNvSpPr>
                <a:spLocks noChangeShapeType="1"/>
              </p:cNvSpPr>
              <p:nvPr/>
            </p:nvSpPr>
            <p:spPr bwMode="auto">
              <a:xfrm>
                <a:off x="3287713" y="3348038"/>
                <a:ext cx="238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Line 196"/>
              <p:cNvSpPr>
                <a:spLocks noChangeShapeType="1"/>
              </p:cNvSpPr>
              <p:nvPr/>
            </p:nvSpPr>
            <p:spPr bwMode="auto">
              <a:xfrm>
                <a:off x="3157538" y="3405188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Line 197"/>
              <p:cNvSpPr>
                <a:spLocks noChangeShapeType="1"/>
              </p:cNvSpPr>
              <p:nvPr/>
            </p:nvSpPr>
            <p:spPr bwMode="auto">
              <a:xfrm>
                <a:off x="3221038" y="3405188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Line 198"/>
              <p:cNvSpPr>
                <a:spLocks noChangeShapeType="1"/>
              </p:cNvSpPr>
              <p:nvPr/>
            </p:nvSpPr>
            <p:spPr bwMode="auto">
              <a:xfrm>
                <a:off x="3287713" y="3405188"/>
                <a:ext cx="238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199"/>
              <p:cNvSpPr>
                <a:spLocks noChangeShapeType="1"/>
              </p:cNvSpPr>
              <p:nvPr/>
            </p:nvSpPr>
            <p:spPr bwMode="auto">
              <a:xfrm>
                <a:off x="3157538" y="3462338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Line 200"/>
              <p:cNvSpPr>
                <a:spLocks noChangeShapeType="1"/>
              </p:cNvSpPr>
              <p:nvPr/>
            </p:nvSpPr>
            <p:spPr bwMode="auto">
              <a:xfrm>
                <a:off x="3221038" y="3462338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Line 201"/>
              <p:cNvSpPr>
                <a:spLocks noChangeShapeType="1"/>
              </p:cNvSpPr>
              <p:nvPr/>
            </p:nvSpPr>
            <p:spPr bwMode="auto">
              <a:xfrm>
                <a:off x="3287713" y="3462338"/>
                <a:ext cx="238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Line 202"/>
              <p:cNvSpPr>
                <a:spLocks noChangeShapeType="1"/>
              </p:cNvSpPr>
              <p:nvPr/>
            </p:nvSpPr>
            <p:spPr bwMode="auto">
              <a:xfrm>
                <a:off x="3157538" y="3517900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Line 203"/>
              <p:cNvSpPr>
                <a:spLocks noChangeShapeType="1"/>
              </p:cNvSpPr>
              <p:nvPr/>
            </p:nvSpPr>
            <p:spPr bwMode="auto">
              <a:xfrm>
                <a:off x="3221038" y="3517900"/>
                <a:ext cx="222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204"/>
              <p:cNvSpPr>
                <a:spLocks noChangeShapeType="1"/>
              </p:cNvSpPr>
              <p:nvPr/>
            </p:nvSpPr>
            <p:spPr bwMode="auto">
              <a:xfrm>
                <a:off x="3287713" y="3517900"/>
                <a:ext cx="238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4" name="Прямоугольник 93"/>
            <p:cNvSpPr/>
            <p:nvPr/>
          </p:nvSpPr>
          <p:spPr>
            <a:xfrm>
              <a:off x="3856865" y="2446017"/>
              <a:ext cx="1404973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en-US" sz="1200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IP </a:t>
              </a:r>
              <a:r>
                <a:rPr lang="ru-RU" sz="1200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домофон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242859" y="1410328"/>
            <a:ext cx="1449333" cy="1396572"/>
            <a:chOff x="2242859" y="1410328"/>
            <a:chExt cx="1449333" cy="1396572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242859" y="1410328"/>
              <a:ext cx="1449333" cy="1396572"/>
            </a:xfrm>
            <a:prstGeom prst="roundRect">
              <a:avLst>
                <a:gd name="adj" fmla="val 410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9">
                <a:solidFill>
                  <a:srgbClr val="7030A0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298803" y="2157757"/>
              <a:ext cx="1351687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Вызов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экстренных </a:t>
              </a:r>
              <a:r>
                <a:rPr lang="ru-RU" sz="1200" b="1" dirty="0">
                  <a:solidFill>
                    <a:schemeClr val="bg1"/>
                  </a:solidFill>
                </a:rPr>
                <a:t>служб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1033" y="1410328"/>
            <a:ext cx="1449333" cy="1396572"/>
            <a:chOff x="651033" y="1410328"/>
            <a:chExt cx="1449333" cy="1396572"/>
          </a:xfrm>
          <a:solidFill>
            <a:srgbClr val="7030A0"/>
          </a:solidFill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651033" y="1410328"/>
              <a:ext cx="1449333" cy="1396572"/>
            </a:xfrm>
            <a:prstGeom prst="roundRect">
              <a:avLst>
                <a:gd name="adj" fmla="val 41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9">
                <a:solidFill>
                  <a:srgbClr val="7030A0"/>
                </a:solidFill>
              </a:endParaRPr>
            </a:p>
          </p:txBody>
        </p:sp>
        <p:grpSp>
          <p:nvGrpSpPr>
            <p:cNvPr id="237" name="Группа 236"/>
            <p:cNvGrpSpPr/>
            <p:nvPr/>
          </p:nvGrpSpPr>
          <p:grpSpPr>
            <a:xfrm>
              <a:off x="1080284" y="1739951"/>
              <a:ext cx="590831" cy="485278"/>
              <a:chOff x="-65179" y="4192586"/>
              <a:chExt cx="684212" cy="561976"/>
            </a:xfrm>
            <a:grpFill/>
          </p:grpSpPr>
          <p:sp>
            <p:nvSpPr>
              <p:cNvPr id="242" name="Freeform 177"/>
              <p:cNvSpPr>
                <a:spLocks/>
              </p:cNvSpPr>
              <p:nvPr/>
            </p:nvSpPr>
            <p:spPr bwMode="auto">
              <a:xfrm>
                <a:off x="165008" y="4351335"/>
                <a:ext cx="404813" cy="260350"/>
              </a:xfrm>
              <a:custGeom>
                <a:avLst/>
                <a:gdLst>
                  <a:gd name="T0" fmla="*/ 99 w 108"/>
                  <a:gd name="T1" fmla="*/ 0 h 69"/>
                  <a:gd name="T2" fmla="*/ 104 w 108"/>
                  <a:gd name="T3" fmla="*/ 7 h 69"/>
                  <a:gd name="T4" fmla="*/ 99 w 108"/>
                  <a:gd name="T5" fmla="*/ 26 h 69"/>
                  <a:gd name="T6" fmla="*/ 32 w 108"/>
                  <a:gd name="T7" fmla="*/ 65 h 69"/>
                  <a:gd name="T8" fmla="*/ 13 w 108"/>
                  <a:gd name="T9" fmla="*/ 61 h 69"/>
                  <a:gd name="T10" fmla="*/ 0 w 108"/>
                  <a:gd name="T11" fmla="*/ 4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69">
                    <a:moveTo>
                      <a:pt x="99" y="0"/>
                    </a:moveTo>
                    <a:cubicBezTo>
                      <a:pt x="104" y="7"/>
                      <a:pt x="104" y="7"/>
                      <a:pt x="104" y="7"/>
                    </a:cubicBezTo>
                    <a:cubicBezTo>
                      <a:pt x="108" y="14"/>
                      <a:pt x="106" y="22"/>
                      <a:pt x="99" y="26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25" y="69"/>
                      <a:pt x="17" y="68"/>
                      <a:pt x="13" y="61"/>
                    </a:cubicBezTo>
                    <a:cubicBezTo>
                      <a:pt x="0" y="40"/>
                      <a:pt x="0" y="40"/>
                      <a:pt x="0" y="40"/>
                    </a:cubicBezTo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78"/>
              <p:cNvSpPr>
                <a:spLocks/>
              </p:cNvSpPr>
              <p:nvPr/>
            </p:nvSpPr>
            <p:spPr bwMode="auto">
              <a:xfrm>
                <a:off x="82458" y="4497386"/>
                <a:ext cx="119063" cy="122238"/>
              </a:xfrm>
              <a:custGeom>
                <a:avLst/>
                <a:gdLst>
                  <a:gd name="T0" fmla="*/ 30 w 75"/>
                  <a:gd name="T1" fmla="*/ 77 h 77"/>
                  <a:gd name="T2" fmla="*/ 75 w 75"/>
                  <a:gd name="T3" fmla="*/ 50 h 77"/>
                  <a:gd name="T4" fmla="*/ 47 w 75"/>
                  <a:gd name="T5" fmla="*/ 0 h 77"/>
                  <a:gd name="T6" fmla="*/ 0 w 75"/>
                  <a:gd name="T7" fmla="*/ 27 h 77"/>
                  <a:gd name="T8" fmla="*/ 30 w 75"/>
                  <a:gd name="T9" fmla="*/ 77 h 77"/>
                  <a:gd name="T10" fmla="*/ 30 w 75"/>
                  <a:gd name="T11" fmla="*/ 77 h 77"/>
                  <a:gd name="T12" fmla="*/ 30 w 75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7">
                    <a:moveTo>
                      <a:pt x="30" y="77"/>
                    </a:moveTo>
                    <a:lnTo>
                      <a:pt x="75" y="50"/>
                    </a:lnTo>
                    <a:lnTo>
                      <a:pt x="47" y="0"/>
                    </a:lnTo>
                    <a:lnTo>
                      <a:pt x="0" y="2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79"/>
              <p:cNvSpPr>
                <a:spLocks/>
              </p:cNvSpPr>
              <p:nvPr/>
            </p:nvSpPr>
            <p:spPr bwMode="auto">
              <a:xfrm>
                <a:off x="-65179" y="4192586"/>
                <a:ext cx="650875" cy="358775"/>
              </a:xfrm>
              <a:custGeom>
                <a:avLst/>
                <a:gdLst>
                  <a:gd name="T0" fmla="*/ 129 w 173"/>
                  <a:gd name="T1" fmla="*/ 7 h 95"/>
                  <a:gd name="T2" fmla="*/ 0 w 173"/>
                  <a:gd name="T3" fmla="*/ 83 h 95"/>
                  <a:gd name="T4" fmla="*/ 33 w 173"/>
                  <a:gd name="T5" fmla="*/ 95 h 95"/>
                  <a:gd name="T6" fmla="*/ 82 w 173"/>
                  <a:gd name="T7" fmla="*/ 67 h 95"/>
                  <a:gd name="T8" fmla="*/ 107 w 173"/>
                  <a:gd name="T9" fmla="*/ 74 h 95"/>
                  <a:gd name="T10" fmla="*/ 173 w 173"/>
                  <a:gd name="T11" fmla="*/ 35 h 95"/>
                  <a:gd name="T12" fmla="*/ 160 w 173"/>
                  <a:gd name="T13" fmla="*/ 15 h 95"/>
                  <a:gd name="T14" fmla="*/ 129 w 173"/>
                  <a:gd name="T1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95">
                    <a:moveTo>
                      <a:pt x="129" y="7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3" y="4"/>
                      <a:pt x="140" y="0"/>
                      <a:pt x="129" y="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Line 180"/>
              <p:cNvSpPr>
                <a:spLocks noChangeShapeType="1"/>
              </p:cNvSpPr>
              <p:nvPr/>
            </p:nvSpPr>
            <p:spPr bwMode="auto">
              <a:xfrm flipH="1">
                <a:off x="379321" y="4305299"/>
                <a:ext cx="119063" cy="71438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181"/>
              <p:cNvSpPr>
                <a:spLocks/>
              </p:cNvSpPr>
              <p:nvPr/>
            </p:nvSpPr>
            <p:spPr bwMode="auto">
              <a:xfrm>
                <a:off x="360271" y="4497386"/>
                <a:ext cx="187325" cy="188913"/>
              </a:xfrm>
              <a:custGeom>
                <a:avLst/>
                <a:gdLst>
                  <a:gd name="T0" fmla="*/ 30 w 50"/>
                  <a:gd name="T1" fmla="*/ 0 h 50"/>
                  <a:gd name="T2" fmla="*/ 44 w 50"/>
                  <a:gd name="T3" fmla="*/ 22 h 50"/>
                  <a:gd name="T4" fmla="*/ 38 w 50"/>
                  <a:gd name="T5" fmla="*/ 46 h 50"/>
                  <a:gd name="T6" fmla="*/ 38 w 50"/>
                  <a:gd name="T7" fmla="*/ 46 h 50"/>
                  <a:gd name="T8" fmla="*/ 15 w 50"/>
                  <a:gd name="T9" fmla="*/ 40 h 50"/>
                  <a:gd name="T10" fmla="*/ 0 w 50"/>
                  <a:gd name="T11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0">
                    <a:moveTo>
                      <a:pt x="30" y="0"/>
                    </a:move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30"/>
                      <a:pt x="46" y="41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0" y="50"/>
                      <a:pt x="19" y="48"/>
                      <a:pt x="15" y="40"/>
                    </a:cubicBezTo>
                    <a:cubicBezTo>
                      <a:pt x="0" y="18"/>
                      <a:pt x="0" y="18"/>
                      <a:pt x="0" y="18"/>
                    </a:cubicBezTo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Line 182"/>
              <p:cNvSpPr>
                <a:spLocks noChangeShapeType="1"/>
              </p:cNvSpPr>
              <p:nvPr/>
            </p:nvSpPr>
            <p:spPr bwMode="auto">
              <a:xfrm>
                <a:off x="619033" y="4486274"/>
                <a:ext cx="0" cy="268288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Line 183"/>
              <p:cNvSpPr>
                <a:spLocks noChangeShapeType="1"/>
              </p:cNvSpPr>
              <p:nvPr/>
            </p:nvSpPr>
            <p:spPr bwMode="auto">
              <a:xfrm>
                <a:off x="522196" y="4557711"/>
                <a:ext cx="88900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Line 184"/>
              <p:cNvSpPr>
                <a:spLocks noChangeShapeType="1"/>
              </p:cNvSpPr>
              <p:nvPr/>
            </p:nvSpPr>
            <p:spPr bwMode="auto">
              <a:xfrm flipH="1">
                <a:off x="468221" y="4679949"/>
                <a:ext cx="142875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658368" y="2237205"/>
              <a:ext cx="143466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1200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Хранение записи видео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Открывающая фигурная скобка 3"/>
          <p:cNvSpPr/>
          <p:nvPr/>
        </p:nvSpPr>
        <p:spPr>
          <a:xfrm rot="16200000">
            <a:off x="4270585" y="-259196"/>
            <a:ext cx="618653" cy="7127945"/>
          </a:xfrm>
          <a:prstGeom prst="leftBrace">
            <a:avLst>
              <a:gd name="adj1" fmla="val 39426"/>
              <a:gd name="adj2" fmla="val 48326"/>
            </a:avLst>
          </a:prstGeom>
          <a:ln w="76200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664569" y="358827"/>
            <a:ext cx="7993856" cy="461665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2400" b="1" dirty="0" smtClean="0">
                <a:latin typeface="Basis Grotesque Pro" panose="02000503030000020004" pitchFamily="50" charset="0"/>
              </a:rPr>
              <a:t>ТОП требований рынка к услуге Домофон</a:t>
            </a:r>
            <a:endParaRPr lang="ru-RU" sz="2400" b="1" dirty="0">
              <a:latin typeface="Basis Grotesque Pro" panose="02000503030000020004" pitchFamily="50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426511" y="1410328"/>
            <a:ext cx="1449333" cy="1396572"/>
            <a:chOff x="5426511" y="1410328"/>
            <a:chExt cx="1449333" cy="1396572"/>
          </a:xfrm>
          <a:solidFill>
            <a:srgbClr val="7030A0"/>
          </a:solidFill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5426511" y="1410328"/>
              <a:ext cx="1449333" cy="1396572"/>
            </a:xfrm>
            <a:prstGeom prst="roundRect">
              <a:avLst>
                <a:gd name="adj" fmla="val 41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49">
                <a:solidFill>
                  <a:srgbClr val="7030A0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447972" y="2255438"/>
              <a:ext cx="1406410" cy="5355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1200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Работа с приложением</a:t>
              </a:r>
              <a:endParaRPr lang="ru-RU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3" name="Группа 122"/>
            <p:cNvGrpSpPr/>
            <p:nvPr/>
          </p:nvGrpSpPr>
          <p:grpSpPr>
            <a:xfrm>
              <a:off x="5930708" y="1715888"/>
              <a:ext cx="440937" cy="587344"/>
              <a:chOff x="983909" y="3727138"/>
              <a:chExt cx="478965" cy="637997"/>
            </a:xfrm>
            <a:grpFill/>
          </p:grpSpPr>
          <p:sp>
            <p:nvSpPr>
              <p:cNvPr id="125" name="Freeform 1687"/>
              <p:cNvSpPr>
                <a:spLocks/>
              </p:cNvSpPr>
              <p:nvPr/>
            </p:nvSpPr>
            <p:spPr bwMode="auto">
              <a:xfrm>
                <a:off x="983909" y="3727138"/>
                <a:ext cx="478965" cy="637997"/>
              </a:xfrm>
              <a:custGeom>
                <a:avLst/>
                <a:gdLst>
                  <a:gd name="T0" fmla="*/ 76 w 93"/>
                  <a:gd name="T1" fmla="*/ 0 h 137"/>
                  <a:gd name="T2" fmla="*/ 93 w 93"/>
                  <a:gd name="T3" fmla="*/ 17 h 137"/>
                  <a:gd name="T4" fmla="*/ 93 w 93"/>
                  <a:gd name="T5" fmla="*/ 120 h 137"/>
                  <a:gd name="T6" fmla="*/ 76 w 93"/>
                  <a:gd name="T7" fmla="*/ 137 h 137"/>
                  <a:gd name="T8" fmla="*/ 17 w 93"/>
                  <a:gd name="T9" fmla="*/ 137 h 137"/>
                  <a:gd name="T10" fmla="*/ 0 w 93"/>
                  <a:gd name="T11" fmla="*/ 120 h 137"/>
                  <a:gd name="T12" fmla="*/ 0 w 93"/>
                  <a:gd name="T13" fmla="*/ 17 h 137"/>
                  <a:gd name="T14" fmla="*/ 17 w 93"/>
                  <a:gd name="T15" fmla="*/ 0 h 137"/>
                  <a:gd name="T16" fmla="*/ 76 w 93"/>
                  <a:gd name="T1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7">
                    <a:moveTo>
                      <a:pt x="76" y="0"/>
                    </a:moveTo>
                    <a:cubicBezTo>
                      <a:pt x="86" y="0"/>
                      <a:pt x="93" y="8"/>
                      <a:pt x="93" y="17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93" y="129"/>
                      <a:pt x="86" y="137"/>
                      <a:pt x="76" y="137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7" y="137"/>
                      <a:pt x="0" y="129"/>
                      <a:pt x="0" y="12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688"/>
              <p:cNvSpPr>
                <a:spLocks noChangeShapeType="1"/>
              </p:cNvSpPr>
              <p:nvPr/>
            </p:nvSpPr>
            <p:spPr bwMode="auto">
              <a:xfrm flipH="1">
                <a:off x="1204300" y="4309258"/>
                <a:ext cx="35859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689"/>
              <p:cNvSpPr>
                <a:spLocks noChangeShapeType="1"/>
              </p:cNvSpPr>
              <p:nvPr/>
            </p:nvSpPr>
            <p:spPr bwMode="auto">
              <a:xfrm>
                <a:off x="994164" y="3806318"/>
                <a:ext cx="458473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690"/>
              <p:cNvSpPr>
                <a:spLocks noChangeShapeType="1"/>
              </p:cNvSpPr>
              <p:nvPr/>
            </p:nvSpPr>
            <p:spPr bwMode="auto">
              <a:xfrm>
                <a:off x="994173" y="4258046"/>
                <a:ext cx="458473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691"/>
              <p:cNvSpPr>
                <a:spLocks/>
              </p:cNvSpPr>
              <p:nvPr/>
            </p:nvSpPr>
            <p:spPr bwMode="auto">
              <a:xfrm>
                <a:off x="1131445" y="4001919"/>
                <a:ext cx="181621" cy="149020"/>
              </a:xfrm>
              <a:custGeom>
                <a:avLst/>
                <a:gdLst>
                  <a:gd name="T0" fmla="*/ 0 w 39"/>
                  <a:gd name="T1" fmla="*/ 0 h 32"/>
                  <a:gd name="T2" fmla="*/ 0 w 39"/>
                  <a:gd name="T3" fmla="*/ 25 h 32"/>
                  <a:gd name="T4" fmla="*/ 7 w 39"/>
                  <a:gd name="T5" fmla="*/ 32 h 32"/>
                  <a:gd name="T6" fmla="*/ 32 w 39"/>
                  <a:gd name="T7" fmla="*/ 32 h 32"/>
                  <a:gd name="T8" fmla="*/ 39 w 39"/>
                  <a:gd name="T9" fmla="*/ 25 h 32"/>
                  <a:gd name="T10" fmla="*/ 39 w 39"/>
                  <a:gd name="T11" fmla="*/ 0 h 32"/>
                  <a:gd name="T12" fmla="*/ 0 w 3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6" y="32"/>
                      <a:pt x="39" y="29"/>
                      <a:pt x="39" y="25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692"/>
              <p:cNvSpPr>
                <a:spLocks/>
              </p:cNvSpPr>
              <p:nvPr/>
            </p:nvSpPr>
            <p:spPr bwMode="auto">
              <a:xfrm>
                <a:off x="1150078" y="3894814"/>
                <a:ext cx="144366" cy="107109"/>
              </a:xfrm>
              <a:custGeom>
                <a:avLst/>
                <a:gdLst>
                  <a:gd name="T0" fmla="*/ 19 w 31"/>
                  <a:gd name="T1" fmla="*/ 0 h 23"/>
                  <a:gd name="T2" fmla="*/ 12 w 31"/>
                  <a:gd name="T3" fmla="*/ 0 h 23"/>
                  <a:gd name="T4" fmla="*/ 0 w 31"/>
                  <a:gd name="T5" fmla="*/ 11 h 23"/>
                  <a:gd name="T6" fmla="*/ 0 w 31"/>
                  <a:gd name="T7" fmla="*/ 23 h 23"/>
                  <a:gd name="T8" fmla="*/ 31 w 31"/>
                  <a:gd name="T9" fmla="*/ 23 h 23"/>
                  <a:gd name="T10" fmla="*/ 31 w 31"/>
                  <a:gd name="T11" fmla="*/ 11 h 23"/>
                  <a:gd name="T12" fmla="*/ 19 w 3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3"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5"/>
                      <a:pt x="26" y="0"/>
                      <a:pt x="19" y="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693"/>
              <p:cNvSpPr>
                <a:spLocks noChangeShapeType="1"/>
              </p:cNvSpPr>
              <p:nvPr/>
            </p:nvSpPr>
            <p:spPr bwMode="auto">
              <a:xfrm flipV="1">
                <a:off x="1219932" y="4081074"/>
                <a:ext cx="0" cy="32599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1694"/>
              <p:cNvSpPr>
                <a:spLocks noChangeArrowheads="1"/>
              </p:cNvSpPr>
              <p:nvPr/>
            </p:nvSpPr>
            <p:spPr bwMode="auto">
              <a:xfrm>
                <a:off x="1205891" y="4039156"/>
                <a:ext cx="32599" cy="37255"/>
              </a:xfrm>
              <a:prstGeom prst="ellips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4349006" y="3742391"/>
            <a:ext cx="3889692" cy="1185769"/>
            <a:chOff x="4759035" y="3710396"/>
            <a:chExt cx="3798942" cy="1185769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4759036" y="3710396"/>
              <a:ext cx="3798941" cy="424732"/>
            </a:xfrm>
            <a:prstGeom prst="rect">
              <a:avLst/>
            </a:prstGeom>
            <a:solidFill>
              <a:srgbClr val="FF4E1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Basis Grotesque Pro" panose="02000503030000020004" pitchFamily="2" charset="0"/>
                </a:rPr>
                <a:t>ГОТОВЫ ЗАПЛАТИТЬ </a:t>
              </a:r>
              <a:r>
                <a:rPr lang="ru-RU" sz="1800" b="1" dirty="0" smtClean="0">
                  <a:solidFill>
                    <a:schemeClr val="bg1"/>
                  </a:solidFill>
                  <a:latin typeface="Basis Grotesque Pro" panose="02000503030000020004" pitchFamily="2" charset="0"/>
                </a:rPr>
                <a:t>ДОРОЖЕ</a:t>
              </a:r>
              <a:endParaRPr lang="ru-RU" sz="1800" b="1" dirty="0">
                <a:solidFill>
                  <a:schemeClr val="bg1"/>
                </a:solidFill>
                <a:latin typeface="Basis Grotesque Pro" panose="02000503030000020004" pitchFamily="2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759035" y="4139035"/>
              <a:ext cx="3798941" cy="757130"/>
            </a:xfrm>
            <a:prstGeom prst="rect">
              <a:avLst/>
            </a:prstGeom>
            <a:solidFill>
              <a:srgbClr val="FF4E1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8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Basis Grotesque Pro" panose="02000503030000020004" pitchFamily="2" charset="0"/>
                </a:rPr>
                <a:t>ЗА БЕЗОПАСТНОСТЬ И МАКСИМАЛЬНОЕ УДОБСТВО          </a:t>
              </a:r>
              <a:endParaRPr lang="ru-RU" sz="1800" b="1" dirty="0">
                <a:solidFill>
                  <a:schemeClr val="bg1"/>
                </a:solidFill>
                <a:latin typeface="Basis Grotesque Pro" panose="02000503030000020004" pitchFamily="2" charset="0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74D731B8-4F08-4479-A709-53F2ABA10FD4}"/>
              </a:ext>
            </a:extLst>
          </p:cNvPr>
          <p:cNvGrpSpPr/>
          <p:nvPr/>
        </p:nvGrpSpPr>
        <p:grpSpPr>
          <a:xfrm>
            <a:off x="2734249" y="1794439"/>
            <a:ext cx="466551" cy="371843"/>
            <a:chOff x="2449279" y="1930700"/>
            <a:chExt cx="370690" cy="290373"/>
          </a:xfrm>
        </p:grpSpPr>
        <p:sp>
          <p:nvSpPr>
            <p:cNvPr id="141" name="Freeform 552">
              <a:extLst>
                <a:ext uri="{FF2B5EF4-FFF2-40B4-BE49-F238E27FC236}">
                  <a16:creationId xmlns:a16="http://schemas.microsoft.com/office/drawing/2014/main" id="{FF9E10E6-1981-4D4F-B5D2-909A855FF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279" y="2066619"/>
              <a:ext cx="61782" cy="121504"/>
            </a:xfrm>
            <a:custGeom>
              <a:avLst/>
              <a:gdLst>
                <a:gd name="T0" fmla="*/ 30 w 30"/>
                <a:gd name="T1" fmla="*/ 59 h 59"/>
                <a:gd name="T2" fmla="*/ 14 w 30"/>
                <a:gd name="T3" fmla="*/ 59 h 59"/>
                <a:gd name="T4" fmla="*/ 0 w 30"/>
                <a:gd name="T5" fmla="*/ 46 h 59"/>
                <a:gd name="T6" fmla="*/ 0 w 30"/>
                <a:gd name="T7" fmla="*/ 14 h 59"/>
                <a:gd name="T8" fmla="*/ 14 w 30"/>
                <a:gd name="T9" fmla="*/ 0 h 59"/>
                <a:gd name="T10" fmla="*/ 30 w 3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30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6" y="59"/>
                    <a:pt x="0" y="53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553">
              <a:extLst>
                <a:ext uri="{FF2B5EF4-FFF2-40B4-BE49-F238E27FC236}">
                  <a16:creationId xmlns:a16="http://schemas.microsoft.com/office/drawing/2014/main" id="{5F1B29D2-FF5F-4BAE-A1DA-220294E03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1060" y="2066619"/>
              <a:ext cx="0" cy="121504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54">
              <a:extLst>
                <a:ext uri="{FF2B5EF4-FFF2-40B4-BE49-F238E27FC236}">
                  <a16:creationId xmlns:a16="http://schemas.microsoft.com/office/drawing/2014/main" id="{54E85983-76E4-4650-8B2A-100341BA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187" y="2066619"/>
              <a:ext cx="61782" cy="121504"/>
            </a:xfrm>
            <a:custGeom>
              <a:avLst/>
              <a:gdLst>
                <a:gd name="T0" fmla="*/ 0 w 30"/>
                <a:gd name="T1" fmla="*/ 0 h 59"/>
                <a:gd name="T2" fmla="*/ 17 w 30"/>
                <a:gd name="T3" fmla="*/ 0 h 59"/>
                <a:gd name="T4" fmla="*/ 30 w 30"/>
                <a:gd name="T5" fmla="*/ 14 h 59"/>
                <a:gd name="T6" fmla="*/ 30 w 30"/>
                <a:gd name="T7" fmla="*/ 46 h 59"/>
                <a:gd name="T8" fmla="*/ 17 w 30"/>
                <a:gd name="T9" fmla="*/ 59 h 59"/>
                <a:gd name="T10" fmla="*/ 0 w 30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6"/>
                    <a:pt x="30" y="1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53"/>
                    <a:pt x="24" y="59"/>
                    <a:pt x="17" y="59"/>
                  </a:cubicBezTo>
                  <a:cubicBezTo>
                    <a:pt x="0" y="59"/>
                    <a:pt x="0" y="59"/>
                    <a:pt x="0" y="59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55">
              <a:extLst>
                <a:ext uri="{FF2B5EF4-FFF2-40B4-BE49-F238E27FC236}">
                  <a16:creationId xmlns:a16="http://schemas.microsoft.com/office/drawing/2014/main" id="{3C3AF081-82B7-4CAE-A7B7-64B78156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524" y="2066619"/>
              <a:ext cx="57663" cy="121504"/>
            </a:xfrm>
            <a:custGeom>
              <a:avLst/>
              <a:gdLst>
                <a:gd name="T0" fmla="*/ 56 w 56"/>
                <a:gd name="T1" fmla="*/ 0 h 118"/>
                <a:gd name="T2" fmla="*/ 56 w 56"/>
                <a:gd name="T3" fmla="*/ 118 h 118"/>
                <a:gd name="T4" fmla="*/ 0 w 56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18">
                  <a:moveTo>
                    <a:pt x="56" y="0"/>
                  </a:moveTo>
                  <a:lnTo>
                    <a:pt x="56" y="118"/>
                  </a:lnTo>
                  <a:lnTo>
                    <a:pt x="0" y="118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56">
              <a:extLst>
                <a:ext uri="{FF2B5EF4-FFF2-40B4-BE49-F238E27FC236}">
                  <a16:creationId xmlns:a16="http://schemas.microsoft.com/office/drawing/2014/main" id="{B10D7388-81F1-42D6-9887-6C62EB327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060" y="1930700"/>
              <a:ext cx="247126" cy="218295"/>
            </a:xfrm>
            <a:custGeom>
              <a:avLst/>
              <a:gdLst>
                <a:gd name="T0" fmla="*/ 120 w 120"/>
                <a:gd name="T1" fmla="*/ 106 h 106"/>
                <a:gd name="T2" fmla="*/ 120 w 120"/>
                <a:gd name="T3" fmla="*/ 44 h 106"/>
                <a:gd name="T4" fmla="*/ 76 w 120"/>
                <a:gd name="T5" fmla="*/ 0 h 106"/>
                <a:gd name="T6" fmla="*/ 44 w 120"/>
                <a:gd name="T7" fmla="*/ 0 h 106"/>
                <a:gd name="T8" fmla="*/ 0 w 120"/>
                <a:gd name="T9" fmla="*/ 44 h 106"/>
                <a:gd name="T10" fmla="*/ 0 w 120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6">
                  <a:moveTo>
                    <a:pt x="120" y="106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20"/>
                    <a:pt x="100" y="0"/>
                    <a:pt x="7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106"/>
                    <a:pt x="0" y="106"/>
                    <a:pt x="0" y="106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57">
              <a:extLst>
                <a:ext uri="{FF2B5EF4-FFF2-40B4-BE49-F238E27FC236}">
                  <a16:creationId xmlns:a16="http://schemas.microsoft.com/office/drawing/2014/main" id="{65EAE426-19DF-44F5-B040-731885D88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505" y="2151054"/>
              <a:ext cx="70019" cy="70019"/>
            </a:xfrm>
            <a:custGeom>
              <a:avLst/>
              <a:gdLst>
                <a:gd name="T0" fmla="*/ 0 w 34"/>
                <a:gd name="T1" fmla="*/ 11 h 34"/>
                <a:gd name="T2" fmla="*/ 12 w 34"/>
                <a:gd name="T3" fmla="*/ 0 h 34"/>
                <a:gd name="T4" fmla="*/ 23 w 34"/>
                <a:gd name="T5" fmla="*/ 0 h 34"/>
                <a:gd name="T6" fmla="*/ 34 w 34"/>
                <a:gd name="T7" fmla="*/ 11 h 34"/>
                <a:gd name="T8" fmla="*/ 34 w 34"/>
                <a:gd name="T9" fmla="*/ 22 h 34"/>
                <a:gd name="T10" fmla="*/ 23 w 34"/>
                <a:gd name="T11" fmla="*/ 34 h 34"/>
                <a:gd name="T12" fmla="*/ 12 w 34"/>
                <a:gd name="T13" fmla="*/ 34 h 34"/>
                <a:gd name="T14" fmla="*/ 0 w 34"/>
                <a:gd name="T15" fmla="*/ 22 h 34"/>
                <a:gd name="T16" fmla="*/ 0 w 34"/>
                <a:gd name="T17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0" y="11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9"/>
                    <a:pt x="29" y="34"/>
                    <a:pt x="2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6" y="34"/>
                    <a:pt x="0" y="29"/>
                    <a:pt x="0" y="22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0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2AFF5BCB-29E0-0549-A341-3FCE5D7FD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880" y="4953237"/>
            <a:ext cx="1543050" cy="352425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329921-2400-3A47-8FAF-0F48DD4366F7}"/>
              </a:ext>
            </a:extLst>
          </p:cNvPr>
          <p:cNvSpPr/>
          <p:nvPr/>
        </p:nvSpPr>
        <p:spPr>
          <a:xfrm>
            <a:off x="1290988" y="1797274"/>
            <a:ext cx="2154306" cy="5137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232172" hangingPunct="0">
              <a:lnSpc>
                <a:spcPct val="130000"/>
              </a:lnSpc>
              <a:spcBef>
                <a:spcPts val="375"/>
              </a:spcBef>
            </a:pPr>
            <a:r>
              <a:rPr lang="ru-RU" sz="1050" b="1" dirty="0" smtClean="0"/>
              <a:t>СХЕМЫ ВЗАИМОДЕЙСТВИЯ</a:t>
            </a:r>
            <a:endParaRPr lang="ru-RU" sz="1050" b="1" dirty="0"/>
          </a:p>
          <a:p>
            <a:pPr defTabSz="232172" hangingPunct="0">
              <a:lnSpc>
                <a:spcPct val="130000"/>
              </a:lnSpc>
              <a:spcBef>
                <a:spcPts val="375"/>
              </a:spcBef>
            </a:pPr>
            <a:r>
              <a:rPr lang="ru-RU" sz="800" kern="0" dirty="0" smtClean="0"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продажа, договор размещения</a:t>
            </a:r>
            <a:endParaRPr lang="ru-RU" sz="1050" kern="0" dirty="0">
              <a:latin typeface="Basis Grotesque Pro Off White" panose="02000503030000020004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A584809-7524-D942-969F-DC03924BA96F}"/>
              </a:ext>
            </a:extLst>
          </p:cNvPr>
          <p:cNvSpPr/>
          <p:nvPr/>
        </p:nvSpPr>
        <p:spPr>
          <a:xfrm>
            <a:off x="1290988" y="3529798"/>
            <a:ext cx="3119087" cy="6524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232172" hangingPunct="0">
              <a:lnSpc>
                <a:spcPct val="130000"/>
              </a:lnSpc>
              <a:spcBef>
                <a:spcPts val="375"/>
              </a:spcBef>
            </a:pPr>
            <a:r>
              <a:rPr lang="ru-RU" sz="1000" b="1" kern="0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ЭКО-СИСТЕМА ДМХ</a:t>
            </a:r>
            <a:r>
              <a:rPr lang="ru-RU" sz="1400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/>
            </a:r>
            <a:br>
              <a:rPr lang="ru-RU" sz="1400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</a:br>
            <a:r>
              <a:rPr lang="ru-RU" sz="900" kern="0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расширение сервисов в одном приложении от единого поставщика Ростелеком</a:t>
            </a:r>
            <a:endParaRPr lang="en-US" sz="1050" kern="0" dirty="0">
              <a:solidFill>
                <a:srgbClr val="FF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0AA66D-C10B-E044-94D1-260AA3A588C0}"/>
              </a:ext>
            </a:extLst>
          </p:cNvPr>
          <p:cNvSpPr/>
          <p:nvPr/>
        </p:nvSpPr>
        <p:spPr>
          <a:xfrm>
            <a:off x="5389839" y="2666701"/>
            <a:ext cx="3124321" cy="62247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232172" hangingPunct="0">
              <a:lnSpc>
                <a:spcPct val="130000"/>
              </a:lnSpc>
            </a:pPr>
            <a:r>
              <a:rPr lang="ru-RU" sz="1050" b="1" dirty="0" smtClean="0">
                <a:sym typeface="Helvetica Neue"/>
              </a:rPr>
              <a:t>МАСШТАБИРУЕМОЕ РЕШЕНИЕ</a:t>
            </a:r>
            <a:r>
              <a:rPr lang="ru-RU" sz="1050" b="1" dirty="0">
                <a:sym typeface="Helvetica Neue"/>
              </a:rPr>
              <a:t/>
            </a:r>
            <a:br>
              <a:rPr lang="ru-RU" sz="1050" b="1" dirty="0">
                <a:sym typeface="Helvetica Neue"/>
              </a:rPr>
            </a:br>
            <a:r>
              <a:rPr lang="ru-RU" sz="800" dirty="0" smtClean="0">
                <a:latin typeface="Basis Grotesque Pro" panose="02000503030000020004" pitchFamily="50" charset="0"/>
                <a:sym typeface="Helvetica Neue"/>
              </a:rPr>
              <a:t>возможность просмотра и управления панелями одного или нескольких домов</a:t>
            </a:r>
            <a:endParaRPr lang="en-US" sz="800" dirty="0">
              <a:latin typeface="Basis Grotesque Pro" panose="02000503030000020004" pitchFamily="50" charset="0"/>
              <a:sym typeface="Helvetica Neue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B03739-06A1-0441-92A1-B21B5CDDC58A}"/>
              </a:ext>
            </a:extLst>
          </p:cNvPr>
          <p:cNvSpPr/>
          <p:nvPr/>
        </p:nvSpPr>
        <p:spPr>
          <a:xfrm>
            <a:off x="5389840" y="1797273"/>
            <a:ext cx="3124320" cy="46243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232172" hangingPunct="0">
              <a:lnSpc>
                <a:spcPct val="130000"/>
              </a:lnSpc>
            </a:pPr>
            <a:r>
              <a:rPr lang="ru-RU" sz="1050" b="1" dirty="0" smtClean="0"/>
              <a:t>ПОДДЕРЖКА 24/365</a:t>
            </a:r>
          </a:p>
          <a:p>
            <a:pPr defTabSz="232172" hangingPunct="0">
              <a:lnSpc>
                <a:spcPct val="130000"/>
              </a:lnSpc>
            </a:pPr>
            <a:r>
              <a:rPr lang="en-US" sz="800" kern="0" dirty="0" smtClean="0"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online</a:t>
            </a:r>
            <a:r>
              <a:rPr lang="ru-RU" sz="800" kern="0" dirty="0" smtClean="0"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 поддержка в </a:t>
            </a:r>
            <a:r>
              <a:rPr lang="ru-RU" sz="800" kern="0" dirty="0" err="1" smtClean="0"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т.ч</a:t>
            </a:r>
            <a:r>
              <a:rPr lang="ru-RU" sz="800" kern="0" dirty="0" smtClean="0"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. от производителя</a:t>
            </a:r>
            <a:endParaRPr lang="en-US" sz="1050" kern="0" dirty="0">
              <a:latin typeface="Basis Grotesque Pro Off White" panose="02000503030000020004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0380D8F-211F-A84C-8675-32BA745D5E6B}"/>
              </a:ext>
            </a:extLst>
          </p:cNvPr>
          <p:cNvSpPr/>
          <p:nvPr/>
        </p:nvSpPr>
        <p:spPr>
          <a:xfrm>
            <a:off x="4733925" y="2649471"/>
            <a:ext cx="508438" cy="508438"/>
          </a:xfrm>
          <a:prstGeom prst="ellipse">
            <a:avLst/>
          </a:prstGeom>
          <a:solidFill>
            <a:srgbClr val="2139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2172" hangingPunct="0">
              <a:defRPr/>
            </a:pPr>
            <a:endParaRPr lang="ru-RU" sz="844" b="1" kern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E5B6215-AB1C-2E4E-9C09-60ABDCAA08C3}"/>
              </a:ext>
            </a:extLst>
          </p:cNvPr>
          <p:cNvSpPr/>
          <p:nvPr/>
        </p:nvSpPr>
        <p:spPr>
          <a:xfrm>
            <a:off x="4733925" y="3512567"/>
            <a:ext cx="508438" cy="508438"/>
          </a:xfrm>
          <a:prstGeom prst="ellipse">
            <a:avLst/>
          </a:prstGeom>
          <a:solidFill>
            <a:srgbClr val="43BB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2172" hangingPunct="0">
              <a:defRPr/>
            </a:pPr>
            <a:endParaRPr lang="ru-RU" sz="844" b="1" kern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68DF2D6E-8DB7-254C-9C7B-1CCFECA932F7}"/>
              </a:ext>
            </a:extLst>
          </p:cNvPr>
          <p:cNvSpPr/>
          <p:nvPr/>
        </p:nvSpPr>
        <p:spPr>
          <a:xfrm>
            <a:off x="4733925" y="1780043"/>
            <a:ext cx="508438" cy="508438"/>
          </a:xfrm>
          <a:prstGeom prst="ellipse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2172" hangingPunct="0">
              <a:defRPr/>
            </a:pPr>
            <a:endParaRPr lang="ru-RU" sz="844" b="1" kern="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1F1E943-8CB6-2748-90B9-949FEDC4EA44}"/>
              </a:ext>
            </a:extLst>
          </p:cNvPr>
          <p:cNvSpPr/>
          <p:nvPr/>
        </p:nvSpPr>
        <p:spPr>
          <a:xfrm>
            <a:off x="635073" y="2649471"/>
            <a:ext cx="508438" cy="508438"/>
          </a:xfrm>
          <a:prstGeom prst="ellipse">
            <a:avLst/>
          </a:prstGeom>
          <a:solidFill>
            <a:srgbClr val="FF3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2172" hangingPunct="0">
              <a:defRPr/>
            </a:pPr>
            <a:endParaRPr lang="ru-RU" sz="844" b="1" kern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5E84E0EF-13F0-4A48-BCB8-76E85FE49D52}"/>
              </a:ext>
            </a:extLst>
          </p:cNvPr>
          <p:cNvSpPr/>
          <p:nvPr/>
        </p:nvSpPr>
        <p:spPr>
          <a:xfrm>
            <a:off x="635074" y="3512567"/>
            <a:ext cx="508438" cy="508438"/>
          </a:xfrm>
          <a:prstGeom prst="ellipse">
            <a:avLst/>
          </a:prstGeom>
          <a:solidFill>
            <a:srgbClr val="CD01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2172" hangingPunct="0">
              <a:defRPr/>
            </a:pPr>
            <a:endParaRPr lang="ru-RU" sz="844" b="1" kern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38BCC03-DFA9-BA49-B44D-50043434B822}"/>
              </a:ext>
            </a:extLst>
          </p:cNvPr>
          <p:cNvSpPr/>
          <p:nvPr/>
        </p:nvSpPr>
        <p:spPr>
          <a:xfrm>
            <a:off x="635074" y="1780043"/>
            <a:ext cx="508438" cy="508438"/>
          </a:xfrm>
          <a:prstGeom prst="ellipse">
            <a:avLst/>
          </a:prstGeom>
          <a:solidFill>
            <a:srgbClr val="F4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2172" hangingPunct="0">
              <a:defRPr/>
            </a:pPr>
            <a:endParaRPr lang="ru-RU" sz="844" b="1" kern="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536880" y="363806"/>
            <a:ext cx="8098431" cy="461665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2400" b="1" dirty="0" smtClean="0">
                <a:latin typeface="Basis Grotesque Pro" panose="02000503030000020004" pitchFamily="50" charset="0"/>
              </a:rPr>
              <a:t>Почему Ростелеком</a:t>
            </a:r>
            <a:endParaRPr lang="ru-RU" sz="2400" b="1" dirty="0">
              <a:latin typeface="Basis Grotesque Pro" panose="02000503030000020004" pitchFamily="50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0AA66D-C10B-E044-94D1-260AA3A588C0}"/>
              </a:ext>
            </a:extLst>
          </p:cNvPr>
          <p:cNvSpPr/>
          <p:nvPr/>
        </p:nvSpPr>
        <p:spPr>
          <a:xfrm>
            <a:off x="5389839" y="3486115"/>
            <a:ext cx="3124321" cy="46243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232172" hangingPunct="0">
              <a:lnSpc>
                <a:spcPct val="130000"/>
              </a:lnSpc>
            </a:pPr>
            <a:r>
              <a:rPr lang="ru-RU" sz="1050" b="1" kern="0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ПОДДЕРЖКА АНАЛОГОВЫХ СЕТЕЙ</a:t>
            </a:r>
          </a:p>
          <a:p>
            <a:pPr defTabSz="232172" hangingPunct="0">
              <a:lnSpc>
                <a:spcPct val="130000"/>
              </a:lnSpc>
            </a:pPr>
            <a:r>
              <a:rPr lang="ru-RU" sz="800" kern="0" dirty="0" smtClean="0">
                <a:solidFill>
                  <a:prstClr val="black"/>
                </a:solidFill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возможно подключить к действующим или аналоговым сетям</a:t>
            </a:r>
            <a:endParaRPr lang="en-US" sz="800" kern="0" dirty="0">
              <a:solidFill>
                <a:srgbClr val="FF0000"/>
              </a:solidFill>
              <a:latin typeface="Basis Grotesque Pro Off White" panose="02000503030000020004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D0AA66D-C10B-E044-94D1-260AA3A588C0}"/>
              </a:ext>
            </a:extLst>
          </p:cNvPr>
          <p:cNvSpPr/>
          <p:nvPr/>
        </p:nvSpPr>
        <p:spPr>
          <a:xfrm>
            <a:off x="1285754" y="2648872"/>
            <a:ext cx="3124321" cy="62247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232172" hangingPunct="0">
              <a:lnSpc>
                <a:spcPct val="130000"/>
              </a:lnSpc>
            </a:pPr>
            <a:r>
              <a:rPr lang="ru-RU" sz="1050" b="1" kern="0" dirty="0" smtClean="0">
                <a:solidFill>
                  <a:prstClr val="black"/>
                </a:solidFill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МОНИТОРИНГ ПАНЕЛЕЙ</a:t>
            </a:r>
          </a:p>
          <a:p>
            <a:pPr defTabSz="232172" hangingPunct="0">
              <a:lnSpc>
                <a:spcPct val="130000"/>
              </a:lnSpc>
            </a:pPr>
            <a:r>
              <a:rPr lang="ru-RU" sz="800" kern="0" dirty="0">
                <a:solidFill>
                  <a:prstClr val="black"/>
                </a:solidFill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о</a:t>
            </a:r>
            <a:r>
              <a:rPr lang="ru-RU" sz="800" kern="0" dirty="0" smtClean="0">
                <a:solidFill>
                  <a:prstClr val="black"/>
                </a:solidFill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тслеживание инцидентов с панелями до </a:t>
            </a:r>
          </a:p>
          <a:p>
            <a:pPr defTabSz="232172" hangingPunct="0">
              <a:lnSpc>
                <a:spcPct val="130000"/>
              </a:lnSpc>
            </a:pPr>
            <a:r>
              <a:rPr lang="ru-RU" sz="800" kern="0" dirty="0" smtClean="0">
                <a:solidFill>
                  <a:prstClr val="black"/>
                </a:solidFill>
                <a:latin typeface="Basis Grotesque Pro Off White" panose="02000503030000020004" pitchFamily="2" charset="0"/>
                <a:ea typeface="Helvetica Neue"/>
                <a:cs typeface="Helvetica Neue"/>
                <a:sym typeface="Helvetica Neue"/>
              </a:rPr>
              <a:t>обращения жителей</a:t>
            </a:r>
            <a:endParaRPr lang="en-US" sz="800" kern="0" dirty="0">
              <a:solidFill>
                <a:srgbClr val="FF0000"/>
              </a:solidFill>
              <a:latin typeface="Basis Grotesque Pro Off White" panose="02000503030000020004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65F52E-2E50-E344-A393-213B754197A2}"/>
              </a:ext>
            </a:extLst>
          </p:cNvPr>
          <p:cNvSpPr txBox="1"/>
          <p:nvPr/>
        </p:nvSpPr>
        <p:spPr>
          <a:xfrm>
            <a:off x="664567" y="1670714"/>
            <a:ext cx="3745508" cy="6001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b="1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Запись видео в облачное хранилище</a:t>
            </a:r>
          </a:p>
          <a:p>
            <a:endParaRPr lang="ru-RU" sz="1200" b="1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Запись и трансляция видео с панели в ЦОД Ростелеком, МВД, УК</a:t>
            </a:r>
            <a:endParaRPr lang="ru-RU" sz="900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56D86-6928-3244-891A-0057B4940F9B}"/>
              </a:ext>
            </a:extLst>
          </p:cNvPr>
          <p:cNvSpPr txBox="1"/>
          <p:nvPr/>
        </p:nvSpPr>
        <p:spPr>
          <a:xfrm>
            <a:off x="4733925" y="1673827"/>
            <a:ext cx="3752849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b="1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Обучаемые панели</a:t>
            </a:r>
          </a:p>
          <a:p>
            <a:endParaRPr lang="ru-RU" sz="1200" b="1" dirty="0" smtClean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Возможность использования ранее выданных ключей: </a:t>
            </a:r>
            <a:r>
              <a:rPr lang="en-US" sz="900" dirty="0" err="1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mifare</a:t>
            </a:r>
            <a:r>
              <a:rPr lang="ru-RU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,</a:t>
            </a:r>
            <a:r>
              <a:rPr lang="en-US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em</a:t>
            </a:r>
            <a:r>
              <a:rPr lang="en-US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-marine</a:t>
            </a:r>
            <a:endParaRPr lang="ru-RU" sz="900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9A6F31-0E31-D74B-8308-8BA08C6A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9840" y="1156263"/>
            <a:ext cx="558607" cy="5586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DB9C62-9124-8940-A24F-CBCD7A65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33925" y="1008002"/>
            <a:ext cx="558607" cy="5586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A1AE8D-7CE5-064A-B8F4-A34D291B1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61310" y="2851654"/>
            <a:ext cx="558607" cy="5586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1D321-E2D0-4A46-9AFB-B5BBC1F68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9841" y="2852120"/>
            <a:ext cx="558607" cy="5586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F29F3A-A264-6E42-A3DC-A7C3D27EC444}"/>
              </a:ext>
            </a:extLst>
          </p:cNvPr>
          <p:cNvSpPr txBox="1"/>
          <p:nvPr/>
        </p:nvSpPr>
        <p:spPr>
          <a:xfrm>
            <a:off x="664567" y="3520103"/>
            <a:ext cx="3745508" cy="8217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b="1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Управлять доступом для гостей</a:t>
            </a:r>
          </a:p>
          <a:p>
            <a:endParaRPr lang="ru-RU" sz="1200" b="1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Генерировать ключ в приложении</a:t>
            </a:r>
            <a:endParaRPr lang="ru-RU" sz="900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900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D3C2F-E081-3645-B73D-110AD4CC2492}"/>
              </a:ext>
            </a:extLst>
          </p:cNvPr>
          <p:cNvSpPr txBox="1"/>
          <p:nvPr/>
        </p:nvSpPr>
        <p:spPr>
          <a:xfrm>
            <a:off x="4761310" y="3520103"/>
            <a:ext cx="3752849" cy="81560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b="1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Мобильное приложение</a:t>
            </a:r>
          </a:p>
          <a:p>
            <a:endParaRPr lang="ru-RU" sz="1200" b="1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Мобильное приложение вместо аудио и видео трубки</a:t>
            </a:r>
          </a:p>
          <a:p>
            <a:pPr>
              <a:spcAft>
                <a:spcPts val="600"/>
              </a:spcAft>
            </a:pPr>
            <a:r>
              <a:rPr lang="ru-RU" sz="9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Поддерживает сохранение истории звонков</a:t>
            </a:r>
            <a:endParaRPr lang="ru-RU" sz="900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13FD5AB-108E-A543-8507-20A70F95E6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6880" y="4953237"/>
            <a:ext cx="1543050" cy="352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279D8-2796-2644-88FE-795BA3EB5BD8}"/>
              </a:ext>
            </a:extLst>
          </p:cNvPr>
          <p:cNvSpPr txBox="1"/>
          <p:nvPr/>
        </p:nvSpPr>
        <p:spPr>
          <a:xfrm>
            <a:off x="664567" y="545258"/>
            <a:ext cx="7993856" cy="461665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2400" b="1" dirty="0" smtClean="0">
                <a:latin typeface="Basis Grotesque Pro" panose="02000503030000020004" pitchFamily="2" charset="0"/>
              </a:rPr>
              <a:t>Умные сервисы</a:t>
            </a:r>
            <a:endParaRPr lang="ru-RU" sz="2400" b="1" dirty="0">
              <a:latin typeface="Basis Grotesque Pro" panose="020005030300000200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656035" y="536576"/>
            <a:ext cx="7993856" cy="461665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2400" b="1" dirty="0" smtClean="0">
                <a:latin typeface="Basis Grotesque Pro" panose="02000503030000020004" pitchFamily="2" charset="0"/>
              </a:rPr>
              <a:t>Мобильное приложение</a:t>
            </a:r>
            <a:endParaRPr lang="ru-RU" sz="2400" b="1" dirty="0">
              <a:latin typeface="Basis Grotesque Pro" panose="02000503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5F52E-2E50-E344-A393-213B754197A2}"/>
              </a:ext>
            </a:extLst>
          </p:cNvPr>
          <p:cNvSpPr txBox="1"/>
          <p:nvPr/>
        </p:nvSpPr>
        <p:spPr>
          <a:xfrm>
            <a:off x="667226" y="3039847"/>
            <a:ext cx="1956704" cy="5724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smtClean="0">
                <a:latin typeface="Basis Grotesque Pro Light" panose="02000503040000020004" pitchFamily="2" charset="0"/>
                <a:cs typeface="Arial" panose="020B0604020202020204" pitchFamily="34" charset="0"/>
              </a:rPr>
              <a:t>Мобильное приложение для домофона</a:t>
            </a:r>
            <a:endParaRPr lang="ru-RU" sz="1200" dirty="0">
              <a:latin typeface="Basis Grotesque Pro Light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8B375-A0F8-264F-9D79-C068C3D8BBAA}"/>
              </a:ext>
            </a:extLst>
          </p:cNvPr>
          <p:cNvSpPr txBox="1"/>
          <p:nvPr/>
        </p:nvSpPr>
        <p:spPr>
          <a:xfrm>
            <a:off x="3356373" y="3039847"/>
            <a:ext cx="2430065" cy="5586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Единое приложение для домофона и видеонаблюдения</a:t>
            </a:r>
            <a:endParaRPr lang="ru-RU" sz="1200" dirty="0">
              <a:latin typeface="Basis Grotesque Pro Light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F41E9-3B2E-BD48-883C-0A4D5BCB9C02}"/>
              </a:ext>
            </a:extLst>
          </p:cNvPr>
          <p:cNvSpPr txBox="1"/>
          <p:nvPr/>
        </p:nvSpPr>
        <p:spPr>
          <a:xfrm>
            <a:off x="6082904" y="3039847"/>
            <a:ext cx="286231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Basis Grotesque Pro Off White" panose="02000503030000020004" pitchFamily="2" charset="0"/>
                <a:cs typeface="Arial" panose="020B0604020202020204" pitchFamily="34" charset="0"/>
              </a:rPr>
              <a:t>Мобильное приложение с возможностью общения с Управляющей организацией</a:t>
            </a:r>
            <a:endParaRPr lang="ru-RU" sz="1200" dirty="0">
              <a:latin typeface="Basis Grotesque Pro Off White" panose="02000503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32264E3-8105-6F49-ABFC-F4550CD4C50C}"/>
              </a:ext>
            </a:extLst>
          </p:cNvPr>
          <p:cNvCxnSpPr>
            <a:cxnSpLocks/>
          </p:cNvCxnSpPr>
          <p:nvPr/>
        </p:nvCxnSpPr>
        <p:spPr>
          <a:xfrm>
            <a:off x="494109" y="2885679"/>
            <a:ext cx="7993856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апля 28">
            <a:extLst>
              <a:ext uri="{FF2B5EF4-FFF2-40B4-BE49-F238E27FC236}">
                <a16:creationId xmlns:a16="http://schemas.microsoft.com/office/drawing/2014/main" id="{C9250D22-D4C3-6E4C-8DC7-0158667BB0B2}"/>
              </a:ext>
            </a:extLst>
          </p:cNvPr>
          <p:cNvSpPr/>
          <p:nvPr/>
        </p:nvSpPr>
        <p:spPr>
          <a:xfrm rot="13500000" flipH="1">
            <a:off x="5930979" y="2129910"/>
            <a:ext cx="626099" cy="626099"/>
          </a:xfrm>
          <a:prstGeom prst="teardrop">
            <a:avLst/>
          </a:prstGeom>
          <a:solidFill>
            <a:srgbClr val="8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B2F61-6ACF-BC45-9CFF-8DBC408DABE4}"/>
              </a:ext>
            </a:extLst>
          </p:cNvPr>
          <p:cNvSpPr txBox="1"/>
          <p:nvPr/>
        </p:nvSpPr>
        <p:spPr>
          <a:xfrm>
            <a:off x="6043029" y="2262519"/>
            <a:ext cx="4019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3</a:t>
            </a:r>
          </a:p>
        </p:txBody>
      </p:sp>
      <p:sp>
        <p:nvSpPr>
          <p:cNvPr id="32" name="Капля 31">
            <a:extLst>
              <a:ext uri="{FF2B5EF4-FFF2-40B4-BE49-F238E27FC236}">
                <a16:creationId xmlns:a16="http://schemas.microsoft.com/office/drawing/2014/main" id="{2AC85BA2-1C0C-CB42-93E9-972C346683C1}"/>
              </a:ext>
            </a:extLst>
          </p:cNvPr>
          <p:cNvSpPr/>
          <p:nvPr/>
        </p:nvSpPr>
        <p:spPr>
          <a:xfrm rot="13500000" flipH="1">
            <a:off x="3244322" y="2129910"/>
            <a:ext cx="626099" cy="626099"/>
          </a:xfrm>
          <a:prstGeom prst="teardrop">
            <a:avLst/>
          </a:prstGeom>
          <a:solidFill>
            <a:srgbClr val="8600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2A5D1B-C152-E04B-9169-B9FFCFFC32E9}"/>
              </a:ext>
            </a:extLst>
          </p:cNvPr>
          <p:cNvSpPr txBox="1"/>
          <p:nvPr/>
        </p:nvSpPr>
        <p:spPr>
          <a:xfrm>
            <a:off x="3356372" y="2262519"/>
            <a:ext cx="4019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2</a:t>
            </a:r>
          </a:p>
        </p:txBody>
      </p:sp>
      <p:sp>
        <p:nvSpPr>
          <p:cNvPr id="34" name="Капля 33">
            <a:extLst>
              <a:ext uri="{FF2B5EF4-FFF2-40B4-BE49-F238E27FC236}">
                <a16:creationId xmlns:a16="http://schemas.microsoft.com/office/drawing/2014/main" id="{9EFBE4F0-5242-A94C-ADC0-098CAC1817D5}"/>
              </a:ext>
            </a:extLst>
          </p:cNvPr>
          <p:cNvSpPr/>
          <p:nvPr/>
        </p:nvSpPr>
        <p:spPr>
          <a:xfrm rot="13500000" flipH="1">
            <a:off x="475214" y="2129911"/>
            <a:ext cx="626099" cy="626099"/>
          </a:xfrm>
          <a:prstGeom prst="teardrop">
            <a:avLst/>
          </a:prstGeom>
          <a:solidFill>
            <a:srgbClr val="86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F646B9-CCF1-AA45-AB1B-677A47E3FBEC}"/>
              </a:ext>
            </a:extLst>
          </p:cNvPr>
          <p:cNvSpPr txBox="1"/>
          <p:nvPr/>
        </p:nvSpPr>
        <p:spPr>
          <a:xfrm>
            <a:off x="587264" y="2262520"/>
            <a:ext cx="4019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1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36A1A01-6A9F-8D4B-9ABA-77ABFF5F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80" y="4953237"/>
            <a:ext cx="15430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41C252-821E-7C4B-9BF3-488419BE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880" y="5210691"/>
            <a:ext cx="1543050" cy="35242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664569" y="358827"/>
            <a:ext cx="7993856" cy="523220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2800" b="1" dirty="0" smtClean="0"/>
              <a:t>Схема взаимодействия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179" y="1279689"/>
            <a:ext cx="2189996" cy="1450703"/>
          </a:xfrm>
          <a:prstGeom prst="roundRect">
            <a:avLst>
              <a:gd name="adj" fmla="val 41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49" dirty="0" smtClean="0">
                <a:solidFill>
                  <a:srgbClr val="7030A0"/>
                </a:solidFill>
              </a:rPr>
              <a:t>м</a:t>
            </a:r>
            <a:endParaRPr lang="ru-RU" sz="1349" dirty="0">
              <a:solidFill>
                <a:srgbClr val="7030A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694131" y="1384155"/>
            <a:ext cx="370824" cy="311311"/>
          </a:xfrm>
          <a:custGeom>
            <a:avLst/>
            <a:gdLst>
              <a:gd name="connsiteX0" fmla="*/ 142534 w 571360"/>
              <a:gd name="connsiteY0" fmla="*/ 0 h 283010"/>
              <a:gd name="connsiteX1" fmla="*/ 429855 w 571360"/>
              <a:gd name="connsiteY1" fmla="*/ 0 h 283010"/>
              <a:gd name="connsiteX2" fmla="*/ 571360 w 571360"/>
              <a:gd name="connsiteY2" fmla="*/ 141505 h 283010"/>
              <a:gd name="connsiteX3" fmla="*/ 429855 w 571360"/>
              <a:gd name="connsiteY3" fmla="*/ 283010 h 283010"/>
              <a:gd name="connsiteX4" fmla="*/ 142534 w 571360"/>
              <a:gd name="connsiteY4" fmla="*/ 283010 h 283010"/>
              <a:gd name="connsiteX5" fmla="*/ 0 w 571360"/>
              <a:gd name="connsiteY5" fmla="*/ 0 h 283010"/>
              <a:gd name="connsiteX6" fmla="*/ 93453 w 571360"/>
              <a:gd name="connsiteY6" fmla="*/ 0 h 283010"/>
              <a:gd name="connsiteX7" fmla="*/ 93453 w 571360"/>
              <a:gd name="connsiteY7" fmla="*/ 283010 h 283010"/>
              <a:gd name="connsiteX8" fmla="*/ 0 w 571360"/>
              <a:gd name="connsiteY8" fmla="*/ 283010 h 28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360" h="283010">
                <a:moveTo>
                  <a:pt x="142534" y="0"/>
                </a:moveTo>
                <a:lnTo>
                  <a:pt x="429855" y="0"/>
                </a:lnTo>
                <a:lnTo>
                  <a:pt x="571360" y="141505"/>
                </a:lnTo>
                <a:lnTo>
                  <a:pt x="429855" y="283010"/>
                </a:lnTo>
                <a:lnTo>
                  <a:pt x="142534" y="283010"/>
                </a:lnTo>
                <a:close/>
                <a:moveTo>
                  <a:pt x="0" y="0"/>
                </a:moveTo>
                <a:lnTo>
                  <a:pt x="93453" y="0"/>
                </a:lnTo>
                <a:lnTo>
                  <a:pt x="93453" y="283010"/>
                </a:lnTo>
                <a:lnTo>
                  <a:pt x="0" y="283010"/>
                </a:lnTo>
                <a:close/>
              </a:path>
            </a:pathLst>
          </a:custGeom>
          <a:solidFill>
            <a:srgbClr val="FF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31649" y="1965367"/>
            <a:ext cx="2369055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ct val="120000"/>
              </a:lnSpc>
              <a:spcBef>
                <a:spcPts val="200"/>
              </a:spcBef>
            </a:pPr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Подготовка бюллетеня</a:t>
            </a:r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87540" y="1279689"/>
            <a:ext cx="2212093" cy="1450703"/>
          </a:xfrm>
          <a:prstGeom prst="roundRect">
            <a:avLst>
              <a:gd name="adj" fmla="val 41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>
              <a:solidFill>
                <a:srgbClr val="7030A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121595" y="1954548"/>
            <a:ext cx="2366900" cy="81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tabLst>
                <a:tab pos="808038" algn="l"/>
              </a:tabLst>
            </a:pPr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Помощь в проведении собрания</a:t>
            </a:r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3">
              <a:lnSpc>
                <a:spcPct val="120000"/>
              </a:lnSpc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tabLst>
                <a:tab pos="808038" algn="l"/>
              </a:tabLst>
            </a:pPr>
            <a:r>
              <a:rPr lang="ru-RU" sz="9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Презентация продукта на собрании собственников</a:t>
            </a:r>
            <a:endParaRPr lang="ru-RU" sz="900" u="sng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Полилиния 108"/>
          <p:cNvSpPr/>
          <p:nvPr/>
        </p:nvSpPr>
        <p:spPr>
          <a:xfrm>
            <a:off x="5299766" y="1384156"/>
            <a:ext cx="370824" cy="311311"/>
          </a:xfrm>
          <a:custGeom>
            <a:avLst/>
            <a:gdLst>
              <a:gd name="connsiteX0" fmla="*/ 142534 w 571360"/>
              <a:gd name="connsiteY0" fmla="*/ 0 h 283010"/>
              <a:gd name="connsiteX1" fmla="*/ 429855 w 571360"/>
              <a:gd name="connsiteY1" fmla="*/ 0 h 283010"/>
              <a:gd name="connsiteX2" fmla="*/ 571360 w 571360"/>
              <a:gd name="connsiteY2" fmla="*/ 141505 h 283010"/>
              <a:gd name="connsiteX3" fmla="*/ 429855 w 571360"/>
              <a:gd name="connsiteY3" fmla="*/ 283010 h 283010"/>
              <a:gd name="connsiteX4" fmla="*/ 142534 w 571360"/>
              <a:gd name="connsiteY4" fmla="*/ 283010 h 283010"/>
              <a:gd name="connsiteX5" fmla="*/ 0 w 571360"/>
              <a:gd name="connsiteY5" fmla="*/ 0 h 283010"/>
              <a:gd name="connsiteX6" fmla="*/ 93453 w 571360"/>
              <a:gd name="connsiteY6" fmla="*/ 0 h 283010"/>
              <a:gd name="connsiteX7" fmla="*/ 93453 w 571360"/>
              <a:gd name="connsiteY7" fmla="*/ 283010 h 283010"/>
              <a:gd name="connsiteX8" fmla="*/ 0 w 571360"/>
              <a:gd name="connsiteY8" fmla="*/ 283010 h 28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360" h="283010">
                <a:moveTo>
                  <a:pt x="142534" y="0"/>
                </a:moveTo>
                <a:lnTo>
                  <a:pt x="429855" y="0"/>
                </a:lnTo>
                <a:lnTo>
                  <a:pt x="571360" y="141505"/>
                </a:lnTo>
                <a:lnTo>
                  <a:pt x="429855" y="283010"/>
                </a:lnTo>
                <a:lnTo>
                  <a:pt x="142534" y="283010"/>
                </a:lnTo>
                <a:close/>
                <a:moveTo>
                  <a:pt x="0" y="0"/>
                </a:moveTo>
                <a:lnTo>
                  <a:pt x="93453" y="0"/>
                </a:lnTo>
                <a:lnTo>
                  <a:pt x="93453" y="283010"/>
                </a:lnTo>
                <a:lnTo>
                  <a:pt x="0" y="283010"/>
                </a:lnTo>
                <a:close/>
              </a:path>
            </a:pathLst>
          </a:custGeom>
          <a:solidFill>
            <a:srgbClr val="FF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825794" y="1279689"/>
            <a:ext cx="2213739" cy="1450703"/>
          </a:xfrm>
          <a:prstGeom prst="roundRect">
            <a:avLst>
              <a:gd name="adj" fmla="val 41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CABF8440-16FF-468E-9EF9-5CB73FED9C89}"/>
              </a:ext>
            </a:extLst>
          </p:cNvPr>
          <p:cNvGrpSpPr/>
          <p:nvPr/>
        </p:nvGrpSpPr>
        <p:grpSpPr>
          <a:xfrm>
            <a:off x="781075" y="1450967"/>
            <a:ext cx="559011" cy="437885"/>
            <a:chOff x="3679499" y="1628166"/>
            <a:chExt cx="614912" cy="481673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F2837DBB-5D37-4D09-9C1B-DBE8717ED12D}"/>
                </a:ext>
              </a:extLst>
            </p:cNvPr>
            <p:cNvGrpSpPr/>
            <p:nvPr/>
          </p:nvGrpSpPr>
          <p:grpSpPr>
            <a:xfrm rot="16200000">
              <a:off x="3746118" y="1561547"/>
              <a:ext cx="481673" cy="614912"/>
              <a:chOff x="1730555" y="614753"/>
              <a:chExt cx="285224" cy="286254"/>
            </a:xfrm>
          </p:grpSpPr>
          <p:sp>
            <p:nvSpPr>
              <p:cNvPr id="114" name="Freeform 847">
                <a:extLst>
                  <a:ext uri="{FF2B5EF4-FFF2-40B4-BE49-F238E27FC236}">
                    <a16:creationId xmlns:a16="http://schemas.microsoft.com/office/drawing/2014/main" id="{9AD4E80C-882D-4DA2-840B-B7ADCDF89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980" y="658000"/>
                <a:ext cx="200790" cy="243007"/>
              </a:xfrm>
              <a:custGeom>
                <a:avLst/>
                <a:gdLst>
                  <a:gd name="T0" fmla="*/ 195 w 195"/>
                  <a:gd name="T1" fmla="*/ 36 h 236"/>
                  <a:gd name="T2" fmla="*/ 195 w 195"/>
                  <a:gd name="T3" fmla="*/ 236 h 236"/>
                  <a:gd name="T4" fmla="*/ 0 w 195"/>
                  <a:gd name="T5" fmla="*/ 236 h 236"/>
                  <a:gd name="T6" fmla="*/ 0 w 195"/>
                  <a:gd name="T7" fmla="*/ 142 h 236"/>
                  <a:gd name="T8" fmla="*/ 0 w 195"/>
                  <a:gd name="T9" fmla="*/ 0 h 236"/>
                  <a:gd name="T10" fmla="*/ 45 w 195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236">
                    <a:moveTo>
                      <a:pt x="195" y="36"/>
                    </a:moveTo>
                    <a:lnTo>
                      <a:pt x="195" y="236"/>
                    </a:lnTo>
                    <a:lnTo>
                      <a:pt x="0" y="23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45" y="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848">
                <a:extLst>
                  <a:ext uri="{FF2B5EF4-FFF2-40B4-BE49-F238E27FC236}">
                    <a16:creationId xmlns:a16="http://schemas.microsoft.com/office/drawing/2014/main" id="{7FD5B132-1AB9-4D75-BD06-F7CAE092C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7624" y="614753"/>
                <a:ext cx="209028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49">
                <a:extLst>
                  <a:ext uri="{FF2B5EF4-FFF2-40B4-BE49-F238E27FC236}">
                    <a16:creationId xmlns:a16="http://schemas.microsoft.com/office/drawing/2014/main" id="{DF187A0A-108D-4D23-93D2-A86988A4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722" y="693009"/>
                <a:ext cx="175048" cy="0"/>
              </a:xfrm>
              <a:custGeom>
                <a:avLst/>
                <a:gdLst>
                  <a:gd name="T0" fmla="*/ 0 w 85"/>
                  <a:gd name="T1" fmla="*/ 85 w 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85">
                    <a:moveTo>
                      <a:pt x="0" y="0"/>
                    </a:moveTo>
                    <a:cubicBezTo>
                      <a:pt x="37" y="0"/>
                      <a:pt x="85" y="0"/>
                      <a:pt x="85" y="0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50">
                <a:extLst>
                  <a:ext uri="{FF2B5EF4-FFF2-40B4-BE49-F238E27FC236}">
                    <a16:creationId xmlns:a16="http://schemas.microsoft.com/office/drawing/2014/main" id="{047C478B-711D-44CF-BFF5-8E90F1889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980" y="6147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851">
                <a:extLst>
                  <a:ext uri="{FF2B5EF4-FFF2-40B4-BE49-F238E27FC236}">
                    <a16:creationId xmlns:a16="http://schemas.microsoft.com/office/drawing/2014/main" id="{9553EC8C-9CD1-4AED-AF22-4FF0A4D74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555" y="655940"/>
                <a:ext cx="45306" cy="148276"/>
              </a:xfrm>
              <a:custGeom>
                <a:avLst/>
                <a:gdLst>
                  <a:gd name="T0" fmla="*/ 44 w 44"/>
                  <a:gd name="T1" fmla="*/ 144 h 144"/>
                  <a:gd name="T2" fmla="*/ 0 w 44"/>
                  <a:gd name="T3" fmla="*/ 144 h 144"/>
                  <a:gd name="T4" fmla="*/ 0 w 44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44">
                    <a:moveTo>
                      <a:pt x="44" y="144"/>
                    </a:move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854">
                <a:extLst>
                  <a:ext uri="{FF2B5EF4-FFF2-40B4-BE49-F238E27FC236}">
                    <a16:creationId xmlns:a16="http://schemas.microsoft.com/office/drawing/2014/main" id="{D3D100D0-C1FB-43BE-8AAF-7B14AF92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651" y="614753"/>
                <a:ext cx="39128" cy="78257"/>
              </a:xfrm>
              <a:custGeom>
                <a:avLst/>
                <a:gdLst>
                  <a:gd name="T0" fmla="*/ 0 w 19"/>
                  <a:gd name="T1" fmla="*/ 38 h 38"/>
                  <a:gd name="T2" fmla="*/ 19 w 19"/>
                  <a:gd name="T3" fmla="*/ 19 h 38"/>
                  <a:gd name="T4" fmla="*/ 0 w 19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8">
                    <a:moveTo>
                      <a:pt x="0" y="38"/>
                    </a:moveTo>
                    <a:cubicBezTo>
                      <a:pt x="11" y="38"/>
                      <a:pt x="19" y="29"/>
                      <a:pt x="19" y="19"/>
                    </a:cubicBezTo>
                    <a:cubicBezTo>
                      <a:pt x="19" y="9"/>
                      <a:pt x="11" y="0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55">
                <a:extLst>
                  <a:ext uri="{FF2B5EF4-FFF2-40B4-BE49-F238E27FC236}">
                    <a16:creationId xmlns:a16="http://schemas.microsoft.com/office/drawing/2014/main" id="{7F6F6CC3-81DA-4BA9-8714-C0F5F6C99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544" y="614753"/>
                <a:ext cx="39128" cy="78257"/>
              </a:xfrm>
              <a:custGeom>
                <a:avLst/>
                <a:gdLst>
                  <a:gd name="T0" fmla="*/ 0 w 19"/>
                  <a:gd name="T1" fmla="*/ 38 h 38"/>
                  <a:gd name="T2" fmla="*/ 19 w 19"/>
                  <a:gd name="T3" fmla="*/ 19 h 38"/>
                  <a:gd name="T4" fmla="*/ 0 w 19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8">
                    <a:moveTo>
                      <a:pt x="0" y="38"/>
                    </a:moveTo>
                    <a:cubicBezTo>
                      <a:pt x="11" y="38"/>
                      <a:pt x="19" y="29"/>
                      <a:pt x="19" y="19"/>
                    </a:cubicBezTo>
                    <a:cubicBezTo>
                      <a:pt x="19" y="9"/>
                      <a:pt x="11" y="0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856">
                <a:extLst>
                  <a:ext uri="{FF2B5EF4-FFF2-40B4-BE49-F238E27FC236}">
                    <a16:creationId xmlns:a16="http://schemas.microsoft.com/office/drawing/2014/main" id="{AB1FF236-BC0C-4B59-9E08-FC727199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555" y="614753"/>
                <a:ext cx="39128" cy="39128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" name="Полилиния 183">
              <a:extLst>
                <a:ext uri="{FF2B5EF4-FFF2-40B4-BE49-F238E27FC236}">
                  <a16:creationId xmlns:a16="http://schemas.microsoft.com/office/drawing/2014/main" id="{E428C4E0-3B40-4289-991B-46B8964F25F0}"/>
                </a:ext>
              </a:extLst>
            </p:cNvPr>
            <p:cNvSpPr/>
            <p:nvPr/>
          </p:nvSpPr>
          <p:spPr>
            <a:xfrm>
              <a:off x="3968302" y="1779793"/>
              <a:ext cx="205410" cy="133271"/>
            </a:xfrm>
            <a:custGeom>
              <a:avLst/>
              <a:gdLst>
                <a:gd name="connsiteX0" fmla="*/ 0 w 235423"/>
                <a:gd name="connsiteY0" fmla="*/ 64825 h 150124"/>
                <a:gd name="connsiteX1" fmla="*/ 85299 w 235423"/>
                <a:gd name="connsiteY1" fmla="*/ 150124 h 150124"/>
                <a:gd name="connsiteX2" fmla="*/ 235423 w 235423"/>
                <a:gd name="connsiteY2" fmla="*/ 0 h 15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23" h="150124">
                  <a:moveTo>
                    <a:pt x="0" y="64825"/>
                  </a:moveTo>
                  <a:lnTo>
                    <a:pt x="85299" y="150124"/>
                  </a:lnTo>
                  <a:lnTo>
                    <a:pt x="235423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5755311" y="1972887"/>
            <a:ext cx="2170157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ct val="120000"/>
              </a:lnSpc>
              <a:spcBef>
                <a:spcPts val="200"/>
              </a:spcBef>
            </a:pPr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Подготовка контракта</a:t>
            </a:r>
            <a:endParaRPr lang="en-US" sz="1200" b="1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Полилиния 122"/>
          <p:cNvSpPr/>
          <p:nvPr/>
        </p:nvSpPr>
        <p:spPr>
          <a:xfrm>
            <a:off x="7934959" y="1387470"/>
            <a:ext cx="370824" cy="311311"/>
          </a:xfrm>
          <a:custGeom>
            <a:avLst/>
            <a:gdLst>
              <a:gd name="connsiteX0" fmla="*/ 142534 w 571360"/>
              <a:gd name="connsiteY0" fmla="*/ 0 h 283010"/>
              <a:gd name="connsiteX1" fmla="*/ 429855 w 571360"/>
              <a:gd name="connsiteY1" fmla="*/ 0 h 283010"/>
              <a:gd name="connsiteX2" fmla="*/ 571360 w 571360"/>
              <a:gd name="connsiteY2" fmla="*/ 141505 h 283010"/>
              <a:gd name="connsiteX3" fmla="*/ 429855 w 571360"/>
              <a:gd name="connsiteY3" fmla="*/ 283010 h 283010"/>
              <a:gd name="connsiteX4" fmla="*/ 142534 w 571360"/>
              <a:gd name="connsiteY4" fmla="*/ 283010 h 283010"/>
              <a:gd name="connsiteX5" fmla="*/ 0 w 571360"/>
              <a:gd name="connsiteY5" fmla="*/ 0 h 283010"/>
              <a:gd name="connsiteX6" fmla="*/ 93453 w 571360"/>
              <a:gd name="connsiteY6" fmla="*/ 0 h 283010"/>
              <a:gd name="connsiteX7" fmla="*/ 93453 w 571360"/>
              <a:gd name="connsiteY7" fmla="*/ 283010 h 283010"/>
              <a:gd name="connsiteX8" fmla="*/ 0 w 571360"/>
              <a:gd name="connsiteY8" fmla="*/ 283010 h 28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360" h="283010">
                <a:moveTo>
                  <a:pt x="142534" y="0"/>
                </a:moveTo>
                <a:lnTo>
                  <a:pt x="429855" y="0"/>
                </a:lnTo>
                <a:lnTo>
                  <a:pt x="571360" y="141505"/>
                </a:lnTo>
                <a:lnTo>
                  <a:pt x="429855" y="283010"/>
                </a:lnTo>
                <a:lnTo>
                  <a:pt x="142534" y="283010"/>
                </a:lnTo>
                <a:close/>
                <a:moveTo>
                  <a:pt x="0" y="0"/>
                </a:moveTo>
                <a:lnTo>
                  <a:pt x="93453" y="0"/>
                </a:lnTo>
                <a:lnTo>
                  <a:pt x="93453" y="283010"/>
                </a:lnTo>
                <a:lnTo>
                  <a:pt x="0" y="283010"/>
                </a:lnTo>
                <a:close/>
              </a:path>
            </a:pathLst>
          </a:custGeom>
          <a:solidFill>
            <a:srgbClr val="FF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621179" y="3286359"/>
            <a:ext cx="2189146" cy="1451814"/>
          </a:xfrm>
          <a:prstGeom prst="roundRect">
            <a:avLst>
              <a:gd name="adj" fmla="val 41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>
              <a:solidFill>
                <a:srgbClr val="7030A0"/>
              </a:solidFill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3191057" y="3279814"/>
            <a:ext cx="2254555" cy="1458359"/>
          </a:xfrm>
          <a:prstGeom prst="roundRect">
            <a:avLst>
              <a:gd name="adj" fmla="val 41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>
              <a:solidFill>
                <a:srgbClr val="7030A0"/>
              </a:solidFill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826345" y="3296248"/>
            <a:ext cx="2213188" cy="1458359"/>
          </a:xfrm>
          <a:prstGeom prst="roundRect">
            <a:avLst>
              <a:gd name="adj" fmla="val 41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9">
              <a:solidFill>
                <a:srgbClr val="7030A0"/>
              </a:solidFill>
            </a:endParaRP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4A9BDA2-24A1-4CCA-B902-0C5AA01E1ACA}"/>
              </a:ext>
            </a:extLst>
          </p:cNvPr>
          <p:cNvGrpSpPr/>
          <p:nvPr/>
        </p:nvGrpSpPr>
        <p:grpSpPr>
          <a:xfrm>
            <a:off x="843471" y="3453903"/>
            <a:ext cx="437541" cy="475594"/>
            <a:chOff x="914194" y="3534465"/>
            <a:chExt cx="481295" cy="523153"/>
          </a:xfrm>
        </p:grpSpPr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BB6CAC17-C7EC-4DD0-8DF1-49C1778F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194" y="3836672"/>
              <a:ext cx="216635" cy="220946"/>
            </a:xfrm>
            <a:custGeom>
              <a:avLst/>
              <a:gdLst>
                <a:gd name="T0" fmla="*/ 0 w 182"/>
                <a:gd name="T1" fmla="*/ 77 h 182"/>
                <a:gd name="T2" fmla="*/ 47 w 182"/>
                <a:gd name="T3" fmla="*/ 29 h 182"/>
                <a:gd name="T4" fmla="*/ 153 w 182"/>
                <a:gd name="T5" fmla="*/ 29 h 182"/>
                <a:gd name="T6" fmla="*/ 153 w 182"/>
                <a:gd name="T7" fmla="*/ 29 h 182"/>
                <a:gd name="T8" fmla="*/ 153 w 182"/>
                <a:gd name="T9" fmla="*/ 135 h 182"/>
                <a:gd name="T10" fmla="*/ 105 w 182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0" y="77"/>
                  </a:moveTo>
                  <a:cubicBezTo>
                    <a:pt x="47" y="29"/>
                    <a:pt x="47" y="29"/>
                    <a:pt x="47" y="29"/>
                  </a:cubicBezTo>
                  <a:cubicBezTo>
                    <a:pt x="76" y="0"/>
                    <a:pt x="124" y="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82" y="58"/>
                    <a:pt x="182" y="106"/>
                    <a:pt x="153" y="135"/>
                  </a:cubicBezTo>
                  <a:cubicBezTo>
                    <a:pt x="105" y="182"/>
                    <a:pt x="105" y="182"/>
                    <a:pt x="105" y="18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Line 26">
              <a:extLst>
                <a:ext uri="{FF2B5EF4-FFF2-40B4-BE49-F238E27FC236}">
                  <a16:creationId xmlns:a16="http://schemas.microsoft.com/office/drawing/2014/main" id="{3BC5642B-3BD8-4E56-B01D-B868602AB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7942" y="3712922"/>
              <a:ext cx="154516" cy="15774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CDDC3C6E-F2EC-4E6A-B561-5BB2CD89F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357" y="3566864"/>
              <a:ext cx="169132" cy="172614"/>
            </a:xfrm>
            <a:custGeom>
              <a:avLst/>
              <a:gdLst>
                <a:gd name="T0" fmla="*/ 258 w 324"/>
                <a:gd name="T1" fmla="*/ 0 h 325"/>
                <a:gd name="T2" fmla="*/ 30 w 324"/>
                <a:gd name="T3" fmla="*/ 122 h 325"/>
                <a:gd name="T4" fmla="*/ 0 w 324"/>
                <a:gd name="T5" fmla="*/ 222 h 325"/>
                <a:gd name="T6" fmla="*/ 103 w 324"/>
                <a:gd name="T7" fmla="*/ 325 h 325"/>
                <a:gd name="T8" fmla="*/ 206 w 324"/>
                <a:gd name="T9" fmla="*/ 295 h 325"/>
                <a:gd name="T10" fmla="*/ 324 w 324"/>
                <a:gd name="T11" fmla="*/ 67 h 325"/>
                <a:gd name="T12" fmla="*/ 258 w 324"/>
                <a:gd name="T1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325">
                  <a:moveTo>
                    <a:pt x="258" y="0"/>
                  </a:moveTo>
                  <a:lnTo>
                    <a:pt x="30" y="122"/>
                  </a:lnTo>
                  <a:lnTo>
                    <a:pt x="0" y="222"/>
                  </a:lnTo>
                  <a:lnTo>
                    <a:pt x="103" y="325"/>
                  </a:lnTo>
                  <a:lnTo>
                    <a:pt x="206" y="295"/>
                  </a:lnTo>
                  <a:lnTo>
                    <a:pt x="324" y="67"/>
                  </a:lnTo>
                  <a:lnTo>
                    <a:pt x="258" y="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1451E52B-BC27-45CF-8CF2-D8D0A037C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90" y="3534465"/>
              <a:ext cx="458849" cy="406307"/>
            </a:xfrm>
            <a:custGeom>
              <a:avLst/>
              <a:gdLst>
                <a:gd name="T0" fmla="*/ 385 w 385"/>
                <a:gd name="T1" fmla="*/ 335 h 335"/>
                <a:gd name="T2" fmla="*/ 163 w 385"/>
                <a:gd name="T3" fmla="*/ 113 h 335"/>
                <a:gd name="T4" fmla="*/ 143 w 385"/>
                <a:gd name="T5" fmla="*/ 29 h 335"/>
                <a:gd name="T6" fmla="*/ 61 w 385"/>
                <a:gd name="T7" fmla="*/ 10 h 335"/>
                <a:gd name="T8" fmla="*/ 131 w 385"/>
                <a:gd name="T9" fmla="*/ 80 h 335"/>
                <a:gd name="T10" fmla="*/ 79 w 385"/>
                <a:gd name="T11" fmla="*/ 131 h 335"/>
                <a:gd name="T12" fmla="*/ 9 w 385"/>
                <a:gd name="T13" fmla="*/ 61 h 335"/>
                <a:gd name="T14" fmla="*/ 29 w 385"/>
                <a:gd name="T15" fmla="*/ 144 h 335"/>
                <a:gd name="T16" fmla="*/ 111 w 385"/>
                <a:gd name="T17" fmla="*/ 164 h 335"/>
                <a:gd name="T18" fmla="*/ 279 w 385"/>
                <a:gd name="T19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335">
                  <a:moveTo>
                    <a:pt x="385" y="335"/>
                  </a:moveTo>
                  <a:cubicBezTo>
                    <a:pt x="163" y="113"/>
                    <a:pt x="163" y="113"/>
                    <a:pt x="163" y="113"/>
                  </a:cubicBezTo>
                  <a:cubicBezTo>
                    <a:pt x="172" y="85"/>
                    <a:pt x="166" y="52"/>
                    <a:pt x="143" y="29"/>
                  </a:cubicBezTo>
                  <a:cubicBezTo>
                    <a:pt x="121" y="7"/>
                    <a:pt x="89" y="0"/>
                    <a:pt x="61" y="10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89"/>
                    <a:pt x="6" y="122"/>
                    <a:pt x="29" y="144"/>
                  </a:cubicBezTo>
                  <a:cubicBezTo>
                    <a:pt x="51" y="166"/>
                    <a:pt x="83" y="173"/>
                    <a:pt x="111" y="164"/>
                  </a:cubicBezTo>
                  <a:cubicBezTo>
                    <a:pt x="279" y="331"/>
                    <a:pt x="279" y="331"/>
                    <a:pt x="279" y="331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4D731B8-4F08-4479-A709-53F2ABA10FD4}"/>
              </a:ext>
            </a:extLst>
          </p:cNvPr>
          <p:cNvGrpSpPr/>
          <p:nvPr/>
        </p:nvGrpSpPr>
        <p:grpSpPr>
          <a:xfrm>
            <a:off x="5995834" y="3483357"/>
            <a:ext cx="466551" cy="371843"/>
            <a:chOff x="2449279" y="1930700"/>
            <a:chExt cx="370690" cy="290373"/>
          </a:xfrm>
        </p:grpSpPr>
        <p:sp>
          <p:nvSpPr>
            <p:cNvPr id="146" name="Freeform 552">
              <a:extLst>
                <a:ext uri="{FF2B5EF4-FFF2-40B4-BE49-F238E27FC236}">
                  <a16:creationId xmlns:a16="http://schemas.microsoft.com/office/drawing/2014/main" id="{FF9E10E6-1981-4D4F-B5D2-909A855FF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279" y="2066619"/>
              <a:ext cx="61782" cy="121504"/>
            </a:xfrm>
            <a:custGeom>
              <a:avLst/>
              <a:gdLst>
                <a:gd name="T0" fmla="*/ 30 w 30"/>
                <a:gd name="T1" fmla="*/ 59 h 59"/>
                <a:gd name="T2" fmla="*/ 14 w 30"/>
                <a:gd name="T3" fmla="*/ 59 h 59"/>
                <a:gd name="T4" fmla="*/ 0 w 30"/>
                <a:gd name="T5" fmla="*/ 46 h 59"/>
                <a:gd name="T6" fmla="*/ 0 w 30"/>
                <a:gd name="T7" fmla="*/ 14 h 59"/>
                <a:gd name="T8" fmla="*/ 14 w 30"/>
                <a:gd name="T9" fmla="*/ 0 h 59"/>
                <a:gd name="T10" fmla="*/ 30 w 3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30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6" y="59"/>
                    <a:pt x="0" y="53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553">
              <a:extLst>
                <a:ext uri="{FF2B5EF4-FFF2-40B4-BE49-F238E27FC236}">
                  <a16:creationId xmlns:a16="http://schemas.microsoft.com/office/drawing/2014/main" id="{5F1B29D2-FF5F-4BAE-A1DA-220294E03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1060" y="2066619"/>
              <a:ext cx="0" cy="121504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54">
              <a:extLst>
                <a:ext uri="{FF2B5EF4-FFF2-40B4-BE49-F238E27FC236}">
                  <a16:creationId xmlns:a16="http://schemas.microsoft.com/office/drawing/2014/main" id="{54E85983-76E4-4650-8B2A-100341BA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187" y="2066619"/>
              <a:ext cx="61782" cy="121504"/>
            </a:xfrm>
            <a:custGeom>
              <a:avLst/>
              <a:gdLst>
                <a:gd name="T0" fmla="*/ 0 w 30"/>
                <a:gd name="T1" fmla="*/ 0 h 59"/>
                <a:gd name="T2" fmla="*/ 17 w 30"/>
                <a:gd name="T3" fmla="*/ 0 h 59"/>
                <a:gd name="T4" fmla="*/ 30 w 30"/>
                <a:gd name="T5" fmla="*/ 14 h 59"/>
                <a:gd name="T6" fmla="*/ 30 w 30"/>
                <a:gd name="T7" fmla="*/ 46 h 59"/>
                <a:gd name="T8" fmla="*/ 17 w 30"/>
                <a:gd name="T9" fmla="*/ 59 h 59"/>
                <a:gd name="T10" fmla="*/ 0 w 30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6"/>
                    <a:pt x="30" y="1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53"/>
                    <a:pt x="24" y="59"/>
                    <a:pt x="17" y="59"/>
                  </a:cubicBezTo>
                  <a:cubicBezTo>
                    <a:pt x="0" y="59"/>
                    <a:pt x="0" y="59"/>
                    <a:pt x="0" y="59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55">
              <a:extLst>
                <a:ext uri="{FF2B5EF4-FFF2-40B4-BE49-F238E27FC236}">
                  <a16:creationId xmlns:a16="http://schemas.microsoft.com/office/drawing/2014/main" id="{3C3AF081-82B7-4CAE-A7B7-64B78156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524" y="2066619"/>
              <a:ext cx="57663" cy="121504"/>
            </a:xfrm>
            <a:custGeom>
              <a:avLst/>
              <a:gdLst>
                <a:gd name="T0" fmla="*/ 56 w 56"/>
                <a:gd name="T1" fmla="*/ 0 h 118"/>
                <a:gd name="T2" fmla="*/ 56 w 56"/>
                <a:gd name="T3" fmla="*/ 118 h 118"/>
                <a:gd name="T4" fmla="*/ 0 w 56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18">
                  <a:moveTo>
                    <a:pt x="56" y="0"/>
                  </a:moveTo>
                  <a:lnTo>
                    <a:pt x="56" y="118"/>
                  </a:lnTo>
                  <a:lnTo>
                    <a:pt x="0" y="118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6">
              <a:extLst>
                <a:ext uri="{FF2B5EF4-FFF2-40B4-BE49-F238E27FC236}">
                  <a16:creationId xmlns:a16="http://schemas.microsoft.com/office/drawing/2014/main" id="{B10D7388-81F1-42D6-9887-6C62EB327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060" y="1930700"/>
              <a:ext cx="247126" cy="218295"/>
            </a:xfrm>
            <a:custGeom>
              <a:avLst/>
              <a:gdLst>
                <a:gd name="T0" fmla="*/ 120 w 120"/>
                <a:gd name="T1" fmla="*/ 106 h 106"/>
                <a:gd name="T2" fmla="*/ 120 w 120"/>
                <a:gd name="T3" fmla="*/ 44 h 106"/>
                <a:gd name="T4" fmla="*/ 76 w 120"/>
                <a:gd name="T5" fmla="*/ 0 h 106"/>
                <a:gd name="T6" fmla="*/ 44 w 120"/>
                <a:gd name="T7" fmla="*/ 0 h 106"/>
                <a:gd name="T8" fmla="*/ 0 w 120"/>
                <a:gd name="T9" fmla="*/ 44 h 106"/>
                <a:gd name="T10" fmla="*/ 0 w 120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6">
                  <a:moveTo>
                    <a:pt x="120" y="106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20"/>
                    <a:pt x="100" y="0"/>
                    <a:pt x="7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106"/>
                    <a:pt x="0" y="106"/>
                    <a:pt x="0" y="106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57">
              <a:extLst>
                <a:ext uri="{FF2B5EF4-FFF2-40B4-BE49-F238E27FC236}">
                  <a16:creationId xmlns:a16="http://schemas.microsoft.com/office/drawing/2014/main" id="{65EAE426-19DF-44F5-B040-731885D88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505" y="2151054"/>
              <a:ext cx="70019" cy="70019"/>
            </a:xfrm>
            <a:custGeom>
              <a:avLst/>
              <a:gdLst>
                <a:gd name="T0" fmla="*/ 0 w 34"/>
                <a:gd name="T1" fmla="*/ 11 h 34"/>
                <a:gd name="T2" fmla="*/ 12 w 34"/>
                <a:gd name="T3" fmla="*/ 0 h 34"/>
                <a:gd name="T4" fmla="*/ 23 w 34"/>
                <a:gd name="T5" fmla="*/ 0 h 34"/>
                <a:gd name="T6" fmla="*/ 34 w 34"/>
                <a:gd name="T7" fmla="*/ 11 h 34"/>
                <a:gd name="T8" fmla="*/ 34 w 34"/>
                <a:gd name="T9" fmla="*/ 22 h 34"/>
                <a:gd name="T10" fmla="*/ 23 w 34"/>
                <a:gd name="T11" fmla="*/ 34 h 34"/>
                <a:gd name="T12" fmla="*/ 12 w 34"/>
                <a:gd name="T13" fmla="*/ 34 h 34"/>
                <a:gd name="T14" fmla="*/ 0 w 34"/>
                <a:gd name="T15" fmla="*/ 22 h 34"/>
                <a:gd name="T16" fmla="*/ 0 w 34"/>
                <a:gd name="T17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0" y="11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9"/>
                    <a:pt x="29" y="34"/>
                    <a:pt x="2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6" y="34"/>
                    <a:pt x="0" y="29"/>
                    <a:pt x="0" y="22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Прямоугольник 151"/>
          <p:cNvSpPr/>
          <p:nvPr/>
        </p:nvSpPr>
        <p:spPr>
          <a:xfrm>
            <a:off x="565970" y="3976403"/>
            <a:ext cx="2371690" cy="50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ct val="120000"/>
              </a:lnSpc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tabLst>
                <a:tab pos="808038" algn="l"/>
              </a:tabLst>
            </a:pPr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Инсталляция:</a:t>
            </a:r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3">
              <a:lnSpc>
                <a:spcPct val="120000"/>
              </a:lnSpc>
              <a:spcBef>
                <a:spcPts val="200"/>
              </a:spcBef>
            </a:pPr>
            <a:r>
              <a:rPr lang="ru-RU" sz="9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Установка комплекта СКУД на МКД</a:t>
            </a:r>
            <a:endParaRPr lang="ru-RU" sz="9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127528" y="3972459"/>
            <a:ext cx="2380197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ct val="120000"/>
              </a:lnSpc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tabLst>
                <a:tab pos="808038" algn="l"/>
              </a:tabLst>
            </a:pPr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Подключение:</a:t>
            </a:r>
            <a:endParaRPr lang="en-US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7313">
              <a:lnSpc>
                <a:spcPct val="120000"/>
              </a:lnSpc>
              <a:spcBef>
                <a:spcPts val="200"/>
              </a:spcBef>
            </a:pPr>
            <a:r>
              <a:rPr lang="ru-RU" sz="9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Подключение сервисов (ОТА, Мониторинга, Администрирования, </a:t>
            </a:r>
            <a:r>
              <a:rPr lang="en-US" sz="9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VPN)</a:t>
            </a:r>
            <a:endParaRPr lang="ru-RU" sz="9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755311" y="3971613"/>
            <a:ext cx="2366276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ct val="120000"/>
              </a:lnSpc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tabLst>
                <a:tab pos="808038" algn="l"/>
              </a:tabLst>
            </a:pPr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Обслуживание:</a:t>
            </a:r>
          </a:p>
          <a:p>
            <a:pPr marL="87313">
              <a:lnSpc>
                <a:spcPct val="120000"/>
              </a:lnSpc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tabLst>
                <a:tab pos="808038" algn="l"/>
              </a:tabLst>
            </a:pPr>
            <a:r>
              <a:rPr lang="ru-RU" sz="9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Выдача ключей, временных кодов, установка трубок</a:t>
            </a:r>
            <a:endParaRPr lang="en-US" sz="9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5" name="Полилиния 154"/>
          <p:cNvSpPr/>
          <p:nvPr/>
        </p:nvSpPr>
        <p:spPr>
          <a:xfrm>
            <a:off x="2673784" y="3417639"/>
            <a:ext cx="370824" cy="311311"/>
          </a:xfrm>
          <a:custGeom>
            <a:avLst/>
            <a:gdLst>
              <a:gd name="connsiteX0" fmla="*/ 142534 w 571360"/>
              <a:gd name="connsiteY0" fmla="*/ 0 h 283010"/>
              <a:gd name="connsiteX1" fmla="*/ 429855 w 571360"/>
              <a:gd name="connsiteY1" fmla="*/ 0 h 283010"/>
              <a:gd name="connsiteX2" fmla="*/ 571360 w 571360"/>
              <a:gd name="connsiteY2" fmla="*/ 141505 h 283010"/>
              <a:gd name="connsiteX3" fmla="*/ 429855 w 571360"/>
              <a:gd name="connsiteY3" fmla="*/ 283010 h 283010"/>
              <a:gd name="connsiteX4" fmla="*/ 142534 w 571360"/>
              <a:gd name="connsiteY4" fmla="*/ 283010 h 283010"/>
              <a:gd name="connsiteX5" fmla="*/ 0 w 571360"/>
              <a:gd name="connsiteY5" fmla="*/ 0 h 283010"/>
              <a:gd name="connsiteX6" fmla="*/ 93453 w 571360"/>
              <a:gd name="connsiteY6" fmla="*/ 0 h 283010"/>
              <a:gd name="connsiteX7" fmla="*/ 93453 w 571360"/>
              <a:gd name="connsiteY7" fmla="*/ 283010 h 283010"/>
              <a:gd name="connsiteX8" fmla="*/ 0 w 571360"/>
              <a:gd name="connsiteY8" fmla="*/ 283010 h 28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360" h="283010">
                <a:moveTo>
                  <a:pt x="142534" y="0"/>
                </a:moveTo>
                <a:lnTo>
                  <a:pt x="429855" y="0"/>
                </a:lnTo>
                <a:lnTo>
                  <a:pt x="571360" y="141505"/>
                </a:lnTo>
                <a:lnTo>
                  <a:pt x="429855" y="283010"/>
                </a:lnTo>
                <a:lnTo>
                  <a:pt x="142534" y="283010"/>
                </a:lnTo>
                <a:close/>
                <a:moveTo>
                  <a:pt x="0" y="0"/>
                </a:moveTo>
                <a:lnTo>
                  <a:pt x="93453" y="0"/>
                </a:lnTo>
                <a:lnTo>
                  <a:pt x="93453" y="283010"/>
                </a:lnTo>
                <a:lnTo>
                  <a:pt x="0" y="283010"/>
                </a:lnTo>
                <a:close/>
              </a:path>
            </a:pathLst>
          </a:custGeom>
          <a:solidFill>
            <a:srgbClr val="FF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олилиния 155"/>
          <p:cNvSpPr/>
          <p:nvPr/>
        </p:nvSpPr>
        <p:spPr>
          <a:xfrm>
            <a:off x="5337958" y="3412344"/>
            <a:ext cx="370824" cy="311311"/>
          </a:xfrm>
          <a:custGeom>
            <a:avLst/>
            <a:gdLst>
              <a:gd name="connsiteX0" fmla="*/ 142534 w 571360"/>
              <a:gd name="connsiteY0" fmla="*/ 0 h 283010"/>
              <a:gd name="connsiteX1" fmla="*/ 429855 w 571360"/>
              <a:gd name="connsiteY1" fmla="*/ 0 h 283010"/>
              <a:gd name="connsiteX2" fmla="*/ 571360 w 571360"/>
              <a:gd name="connsiteY2" fmla="*/ 141505 h 283010"/>
              <a:gd name="connsiteX3" fmla="*/ 429855 w 571360"/>
              <a:gd name="connsiteY3" fmla="*/ 283010 h 283010"/>
              <a:gd name="connsiteX4" fmla="*/ 142534 w 571360"/>
              <a:gd name="connsiteY4" fmla="*/ 283010 h 283010"/>
              <a:gd name="connsiteX5" fmla="*/ 0 w 571360"/>
              <a:gd name="connsiteY5" fmla="*/ 0 h 283010"/>
              <a:gd name="connsiteX6" fmla="*/ 93453 w 571360"/>
              <a:gd name="connsiteY6" fmla="*/ 0 h 283010"/>
              <a:gd name="connsiteX7" fmla="*/ 93453 w 571360"/>
              <a:gd name="connsiteY7" fmla="*/ 283010 h 283010"/>
              <a:gd name="connsiteX8" fmla="*/ 0 w 571360"/>
              <a:gd name="connsiteY8" fmla="*/ 283010 h 28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360" h="283010">
                <a:moveTo>
                  <a:pt x="142534" y="0"/>
                </a:moveTo>
                <a:lnTo>
                  <a:pt x="429855" y="0"/>
                </a:lnTo>
                <a:lnTo>
                  <a:pt x="571360" y="141505"/>
                </a:lnTo>
                <a:lnTo>
                  <a:pt x="429855" y="283010"/>
                </a:lnTo>
                <a:lnTo>
                  <a:pt x="142534" y="283010"/>
                </a:lnTo>
                <a:close/>
                <a:moveTo>
                  <a:pt x="0" y="0"/>
                </a:moveTo>
                <a:lnTo>
                  <a:pt x="93453" y="0"/>
                </a:lnTo>
                <a:lnTo>
                  <a:pt x="93453" y="283010"/>
                </a:lnTo>
                <a:lnTo>
                  <a:pt x="0" y="283010"/>
                </a:lnTo>
                <a:close/>
              </a:path>
            </a:pathLst>
          </a:custGeom>
          <a:solidFill>
            <a:srgbClr val="FF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8" name="Группа 157"/>
          <p:cNvGrpSpPr/>
          <p:nvPr/>
        </p:nvGrpSpPr>
        <p:grpSpPr>
          <a:xfrm>
            <a:off x="3355419" y="3431465"/>
            <a:ext cx="403840" cy="613842"/>
            <a:chOff x="6072187" y="1610947"/>
            <a:chExt cx="360140" cy="535405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6150240" y="1930908"/>
              <a:ext cx="18473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>
                    <a:lumMod val="60000"/>
                    <a:lumOff val="40000"/>
                  </a:schemeClr>
                </a:buClr>
              </a:pPr>
              <a:endParaRPr lang="ru-RU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160" name="Группа 159"/>
            <p:cNvGrpSpPr/>
            <p:nvPr/>
          </p:nvGrpSpPr>
          <p:grpSpPr>
            <a:xfrm rot="16200000">
              <a:off x="6107610" y="1575524"/>
              <a:ext cx="289293" cy="360140"/>
              <a:chOff x="6019800" y="647700"/>
              <a:chExt cx="318222" cy="396154"/>
            </a:xfrm>
          </p:grpSpPr>
          <p:grpSp>
            <p:nvGrpSpPr>
              <p:cNvPr id="161" name="Группа 160"/>
              <p:cNvGrpSpPr/>
              <p:nvPr/>
            </p:nvGrpSpPr>
            <p:grpSpPr>
              <a:xfrm>
                <a:off x="6019800" y="647700"/>
                <a:ext cx="318222" cy="396154"/>
                <a:chOff x="6553200" y="3924300"/>
                <a:chExt cx="350044" cy="435769"/>
              </a:xfrm>
            </p:grpSpPr>
            <p:grpSp>
              <p:nvGrpSpPr>
                <p:cNvPr id="163" name="Группа 162"/>
                <p:cNvGrpSpPr/>
                <p:nvPr/>
              </p:nvGrpSpPr>
              <p:grpSpPr>
                <a:xfrm rot="16200000">
                  <a:off x="6490097" y="3987403"/>
                  <a:ext cx="354805" cy="228600"/>
                  <a:chOff x="6629401" y="4076699"/>
                  <a:chExt cx="354805" cy="228600"/>
                </a:xfrm>
              </p:grpSpPr>
              <p:sp>
                <p:nvSpPr>
                  <p:cNvPr id="167" name="Полилиния 166"/>
                  <p:cNvSpPr/>
                  <p:nvPr/>
                </p:nvSpPr>
                <p:spPr>
                  <a:xfrm>
                    <a:off x="6629401" y="4076699"/>
                    <a:ext cx="228600" cy="228600"/>
                  </a:xfrm>
                  <a:custGeom>
                    <a:avLst/>
                    <a:gdLst>
                      <a:gd name="connsiteX0" fmla="*/ 11430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114300 w 228600"/>
                      <a:gd name="connsiteY3" fmla="*/ 228600 h 228600"/>
                      <a:gd name="connsiteX4" fmla="*/ 0 w 228600"/>
                      <a:gd name="connsiteY4" fmla="*/ 114300 h 228600"/>
                      <a:gd name="connsiteX5" fmla="*/ 114300 w 228600"/>
                      <a:gd name="connsiteY5" fmla="*/ 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600" h="228600">
                        <a:moveTo>
                          <a:pt x="11430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114300" y="228600"/>
                        </a:lnTo>
                        <a:cubicBezTo>
                          <a:pt x="51174" y="228600"/>
                          <a:pt x="0" y="177426"/>
                          <a:pt x="0" y="114300"/>
                        </a:cubicBezTo>
                        <a:cubicBezTo>
                          <a:pt x="0" y="51174"/>
                          <a:pt x="51174" y="0"/>
                          <a:pt x="114300" y="0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grpSp>
                <p:nvGrpSpPr>
                  <p:cNvPr id="168" name="Группа 167"/>
                  <p:cNvGrpSpPr/>
                  <p:nvPr/>
                </p:nvGrpSpPr>
                <p:grpSpPr>
                  <a:xfrm>
                    <a:off x="6858000" y="4118373"/>
                    <a:ext cx="126206" cy="145255"/>
                    <a:chOff x="6858000" y="4112418"/>
                    <a:chExt cx="152400" cy="145255"/>
                  </a:xfrm>
                </p:grpSpPr>
                <p:cxnSp>
                  <p:nvCxnSpPr>
                    <p:cNvPr id="169" name="Прямая соединительная линия 168"/>
                    <p:cNvCxnSpPr/>
                    <p:nvPr/>
                  </p:nvCxnSpPr>
                  <p:spPr>
                    <a:xfrm>
                      <a:off x="6858000" y="4112418"/>
                      <a:ext cx="15240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cxnSp>
                <p:cxnSp>
                  <p:nvCxnSpPr>
                    <p:cNvPr id="170" name="Прямая соединительная линия 169"/>
                    <p:cNvCxnSpPr/>
                    <p:nvPr/>
                  </p:nvCxnSpPr>
                  <p:spPr>
                    <a:xfrm>
                      <a:off x="6858000" y="4257673"/>
                      <a:ext cx="15240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bg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64" name="Группа 163"/>
                <p:cNvGrpSpPr/>
                <p:nvPr/>
              </p:nvGrpSpPr>
              <p:grpSpPr>
                <a:xfrm>
                  <a:off x="6674644" y="4131469"/>
                  <a:ext cx="228600" cy="228600"/>
                  <a:chOff x="6781800" y="3238500"/>
                  <a:chExt cx="381000" cy="381000"/>
                </a:xfrm>
              </p:grpSpPr>
              <p:sp>
                <p:nvSpPr>
                  <p:cNvPr id="165" name="Скругленный прямоугольник 29"/>
                  <p:cNvSpPr/>
                  <p:nvPr/>
                </p:nvSpPr>
                <p:spPr>
                  <a:xfrm>
                    <a:off x="6781800" y="3352800"/>
                    <a:ext cx="228600" cy="266700"/>
                  </a:xfrm>
                  <a:custGeom>
                    <a:avLst/>
                    <a:gdLst>
                      <a:gd name="connsiteX0" fmla="*/ 0 w 228600"/>
                      <a:gd name="connsiteY0" fmla="*/ 114300 h 381000"/>
                      <a:gd name="connsiteX1" fmla="*/ 114300 w 228600"/>
                      <a:gd name="connsiteY1" fmla="*/ 0 h 381000"/>
                      <a:gd name="connsiteX2" fmla="*/ 114300 w 228600"/>
                      <a:gd name="connsiteY2" fmla="*/ 0 h 381000"/>
                      <a:gd name="connsiteX3" fmla="*/ 228600 w 228600"/>
                      <a:gd name="connsiteY3" fmla="*/ 114300 h 381000"/>
                      <a:gd name="connsiteX4" fmla="*/ 228600 w 228600"/>
                      <a:gd name="connsiteY4" fmla="*/ 266700 h 381000"/>
                      <a:gd name="connsiteX5" fmla="*/ 114300 w 228600"/>
                      <a:gd name="connsiteY5" fmla="*/ 381000 h 381000"/>
                      <a:gd name="connsiteX6" fmla="*/ 114300 w 228600"/>
                      <a:gd name="connsiteY6" fmla="*/ 381000 h 381000"/>
                      <a:gd name="connsiteX7" fmla="*/ 0 w 228600"/>
                      <a:gd name="connsiteY7" fmla="*/ 266700 h 381000"/>
                      <a:gd name="connsiteX8" fmla="*/ 0 w 228600"/>
                      <a:gd name="connsiteY8" fmla="*/ 114300 h 381000"/>
                      <a:gd name="connsiteX0" fmla="*/ 0 w 228600"/>
                      <a:gd name="connsiteY0" fmla="*/ 114300 h 381000"/>
                      <a:gd name="connsiteX1" fmla="*/ 114300 w 228600"/>
                      <a:gd name="connsiteY1" fmla="*/ 0 h 381000"/>
                      <a:gd name="connsiteX2" fmla="*/ 114300 w 228600"/>
                      <a:gd name="connsiteY2" fmla="*/ 0 h 381000"/>
                      <a:gd name="connsiteX3" fmla="*/ 228600 w 228600"/>
                      <a:gd name="connsiteY3" fmla="*/ 114300 h 381000"/>
                      <a:gd name="connsiteX4" fmla="*/ 228600 w 228600"/>
                      <a:gd name="connsiteY4" fmla="*/ 266700 h 381000"/>
                      <a:gd name="connsiteX5" fmla="*/ 114300 w 228600"/>
                      <a:gd name="connsiteY5" fmla="*/ 381000 h 381000"/>
                      <a:gd name="connsiteX6" fmla="*/ 114300 w 228600"/>
                      <a:gd name="connsiteY6" fmla="*/ 381000 h 381000"/>
                      <a:gd name="connsiteX7" fmla="*/ 0 w 228600"/>
                      <a:gd name="connsiteY7" fmla="*/ 266700 h 381000"/>
                      <a:gd name="connsiteX8" fmla="*/ 91440 w 228600"/>
                      <a:gd name="connsiteY8" fmla="*/ 205740 h 381000"/>
                      <a:gd name="connsiteX0" fmla="*/ 114300 w 228600"/>
                      <a:gd name="connsiteY0" fmla="*/ 0 h 381000"/>
                      <a:gd name="connsiteX1" fmla="*/ 114300 w 228600"/>
                      <a:gd name="connsiteY1" fmla="*/ 0 h 381000"/>
                      <a:gd name="connsiteX2" fmla="*/ 228600 w 228600"/>
                      <a:gd name="connsiteY2" fmla="*/ 114300 h 381000"/>
                      <a:gd name="connsiteX3" fmla="*/ 228600 w 228600"/>
                      <a:gd name="connsiteY3" fmla="*/ 266700 h 381000"/>
                      <a:gd name="connsiteX4" fmla="*/ 114300 w 228600"/>
                      <a:gd name="connsiteY4" fmla="*/ 381000 h 381000"/>
                      <a:gd name="connsiteX5" fmla="*/ 114300 w 228600"/>
                      <a:gd name="connsiteY5" fmla="*/ 381000 h 381000"/>
                      <a:gd name="connsiteX6" fmla="*/ 0 w 228600"/>
                      <a:gd name="connsiteY6" fmla="*/ 266700 h 381000"/>
                      <a:gd name="connsiteX7" fmla="*/ 91440 w 228600"/>
                      <a:gd name="connsiteY7" fmla="*/ 205740 h 381000"/>
                      <a:gd name="connsiteX0" fmla="*/ 114300 w 228600"/>
                      <a:gd name="connsiteY0" fmla="*/ 0 h 381000"/>
                      <a:gd name="connsiteX1" fmla="*/ 114300 w 228600"/>
                      <a:gd name="connsiteY1" fmla="*/ 0 h 381000"/>
                      <a:gd name="connsiteX2" fmla="*/ 228600 w 228600"/>
                      <a:gd name="connsiteY2" fmla="*/ 114300 h 381000"/>
                      <a:gd name="connsiteX3" fmla="*/ 228600 w 228600"/>
                      <a:gd name="connsiteY3" fmla="*/ 266700 h 381000"/>
                      <a:gd name="connsiteX4" fmla="*/ 114300 w 228600"/>
                      <a:gd name="connsiteY4" fmla="*/ 381000 h 381000"/>
                      <a:gd name="connsiteX5" fmla="*/ 114300 w 228600"/>
                      <a:gd name="connsiteY5" fmla="*/ 381000 h 381000"/>
                      <a:gd name="connsiteX6" fmla="*/ 0 w 228600"/>
                      <a:gd name="connsiteY6" fmla="*/ 266700 h 381000"/>
                      <a:gd name="connsiteX0" fmla="*/ 114300 w 228600"/>
                      <a:gd name="connsiteY0" fmla="*/ 0 h 381000"/>
                      <a:gd name="connsiteX1" fmla="*/ 228600 w 228600"/>
                      <a:gd name="connsiteY1" fmla="*/ 114300 h 381000"/>
                      <a:gd name="connsiteX2" fmla="*/ 228600 w 228600"/>
                      <a:gd name="connsiteY2" fmla="*/ 266700 h 381000"/>
                      <a:gd name="connsiteX3" fmla="*/ 114300 w 228600"/>
                      <a:gd name="connsiteY3" fmla="*/ 381000 h 381000"/>
                      <a:gd name="connsiteX4" fmla="*/ 114300 w 228600"/>
                      <a:gd name="connsiteY4" fmla="*/ 381000 h 381000"/>
                      <a:gd name="connsiteX5" fmla="*/ 0 w 228600"/>
                      <a:gd name="connsiteY5" fmla="*/ 266700 h 381000"/>
                      <a:gd name="connsiteX0" fmla="*/ 228600 w 228600"/>
                      <a:gd name="connsiteY0" fmla="*/ 0 h 266700"/>
                      <a:gd name="connsiteX1" fmla="*/ 228600 w 228600"/>
                      <a:gd name="connsiteY1" fmla="*/ 152400 h 266700"/>
                      <a:gd name="connsiteX2" fmla="*/ 114300 w 228600"/>
                      <a:gd name="connsiteY2" fmla="*/ 266700 h 266700"/>
                      <a:gd name="connsiteX3" fmla="*/ 114300 w 228600"/>
                      <a:gd name="connsiteY3" fmla="*/ 266700 h 266700"/>
                      <a:gd name="connsiteX4" fmla="*/ 0 w 228600"/>
                      <a:gd name="connsiteY4" fmla="*/ 1524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266700">
                        <a:moveTo>
                          <a:pt x="228600" y="0"/>
                        </a:moveTo>
                        <a:lnTo>
                          <a:pt x="228600" y="152400"/>
                        </a:lnTo>
                        <a:cubicBezTo>
                          <a:pt x="228600" y="215526"/>
                          <a:pt x="177426" y="266700"/>
                          <a:pt x="114300" y="266700"/>
                        </a:cubicBezTo>
                        <a:lnTo>
                          <a:pt x="114300" y="266700"/>
                        </a:lnTo>
                        <a:cubicBezTo>
                          <a:pt x="51174" y="266700"/>
                          <a:pt x="0" y="215526"/>
                          <a:pt x="0" y="152400"/>
                        </a:cubicBezTo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166" name="Скругленный прямоугольник 538"/>
                  <p:cNvSpPr/>
                  <p:nvPr/>
                </p:nvSpPr>
                <p:spPr>
                  <a:xfrm>
                    <a:off x="7010400" y="3238500"/>
                    <a:ext cx="152400" cy="177800"/>
                  </a:xfrm>
                  <a:custGeom>
                    <a:avLst/>
                    <a:gdLst>
                      <a:gd name="connsiteX0" fmla="*/ 0 w 228600"/>
                      <a:gd name="connsiteY0" fmla="*/ 114300 h 381000"/>
                      <a:gd name="connsiteX1" fmla="*/ 114300 w 228600"/>
                      <a:gd name="connsiteY1" fmla="*/ 0 h 381000"/>
                      <a:gd name="connsiteX2" fmla="*/ 114300 w 228600"/>
                      <a:gd name="connsiteY2" fmla="*/ 0 h 381000"/>
                      <a:gd name="connsiteX3" fmla="*/ 228600 w 228600"/>
                      <a:gd name="connsiteY3" fmla="*/ 114300 h 381000"/>
                      <a:gd name="connsiteX4" fmla="*/ 228600 w 228600"/>
                      <a:gd name="connsiteY4" fmla="*/ 266700 h 381000"/>
                      <a:gd name="connsiteX5" fmla="*/ 114300 w 228600"/>
                      <a:gd name="connsiteY5" fmla="*/ 381000 h 381000"/>
                      <a:gd name="connsiteX6" fmla="*/ 114300 w 228600"/>
                      <a:gd name="connsiteY6" fmla="*/ 381000 h 381000"/>
                      <a:gd name="connsiteX7" fmla="*/ 0 w 228600"/>
                      <a:gd name="connsiteY7" fmla="*/ 266700 h 381000"/>
                      <a:gd name="connsiteX8" fmla="*/ 0 w 228600"/>
                      <a:gd name="connsiteY8" fmla="*/ 114300 h 381000"/>
                      <a:gd name="connsiteX0" fmla="*/ 114300 w 228600"/>
                      <a:gd name="connsiteY0" fmla="*/ 381000 h 472440"/>
                      <a:gd name="connsiteX1" fmla="*/ 0 w 228600"/>
                      <a:gd name="connsiteY1" fmla="*/ 266700 h 472440"/>
                      <a:gd name="connsiteX2" fmla="*/ 0 w 228600"/>
                      <a:gd name="connsiteY2" fmla="*/ 114300 h 472440"/>
                      <a:gd name="connsiteX3" fmla="*/ 114300 w 228600"/>
                      <a:gd name="connsiteY3" fmla="*/ 0 h 472440"/>
                      <a:gd name="connsiteX4" fmla="*/ 114300 w 228600"/>
                      <a:gd name="connsiteY4" fmla="*/ 0 h 472440"/>
                      <a:gd name="connsiteX5" fmla="*/ 228600 w 228600"/>
                      <a:gd name="connsiteY5" fmla="*/ 114300 h 472440"/>
                      <a:gd name="connsiteX6" fmla="*/ 228600 w 228600"/>
                      <a:gd name="connsiteY6" fmla="*/ 266700 h 472440"/>
                      <a:gd name="connsiteX7" fmla="*/ 114300 w 228600"/>
                      <a:gd name="connsiteY7" fmla="*/ 381000 h 472440"/>
                      <a:gd name="connsiteX8" fmla="*/ 205740 w 228600"/>
                      <a:gd name="connsiteY8" fmla="*/ 472440 h 472440"/>
                      <a:gd name="connsiteX0" fmla="*/ 114300 w 228600"/>
                      <a:gd name="connsiteY0" fmla="*/ 381000 h 472440"/>
                      <a:gd name="connsiteX1" fmla="*/ 0 w 228600"/>
                      <a:gd name="connsiteY1" fmla="*/ 266700 h 472440"/>
                      <a:gd name="connsiteX2" fmla="*/ 0 w 228600"/>
                      <a:gd name="connsiteY2" fmla="*/ 114300 h 472440"/>
                      <a:gd name="connsiteX3" fmla="*/ 114300 w 228600"/>
                      <a:gd name="connsiteY3" fmla="*/ 0 h 472440"/>
                      <a:gd name="connsiteX4" fmla="*/ 114300 w 228600"/>
                      <a:gd name="connsiteY4" fmla="*/ 0 h 472440"/>
                      <a:gd name="connsiteX5" fmla="*/ 228600 w 228600"/>
                      <a:gd name="connsiteY5" fmla="*/ 114300 h 472440"/>
                      <a:gd name="connsiteX6" fmla="*/ 228600 w 228600"/>
                      <a:gd name="connsiteY6" fmla="*/ 266700 h 472440"/>
                      <a:gd name="connsiteX7" fmla="*/ 205740 w 228600"/>
                      <a:gd name="connsiteY7" fmla="*/ 472440 h 472440"/>
                      <a:gd name="connsiteX0" fmla="*/ 114300 w 228600"/>
                      <a:gd name="connsiteY0" fmla="*/ 381000 h 381000"/>
                      <a:gd name="connsiteX1" fmla="*/ 0 w 228600"/>
                      <a:gd name="connsiteY1" fmla="*/ 266700 h 381000"/>
                      <a:gd name="connsiteX2" fmla="*/ 0 w 228600"/>
                      <a:gd name="connsiteY2" fmla="*/ 114300 h 381000"/>
                      <a:gd name="connsiteX3" fmla="*/ 114300 w 228600"/>
                      <a:gd name="connsiteY3" fmla="*/ 0 h 381000"/>
                      <a:gd name="connsiteX4" fmla="*/ 114300 w 228600"/>
                      <a:gd name="connsiteY4" fmla="*/ 0 h 381000"/>
                      <a:gd name="connsiteX5" fmla="*/ 228600 w 228600"/>
                      <a:gd name="connsiteY5" fmla="*/ 114300 h 381000"/>
                      <a:gd name="connsiteX6" fmla="*/ 228600 w 228600"/>
                      <a:gd name="connsiteY6" fmla="*/ 266700 h 381000"/>
                      <a:gd name="connsiteX0" fmla="*/ 0 w 228600"/>
                      <a:gd name="connsiteY0" fmla="*/ 266700 h 266700"/>
                      <a:gd name="connsiteX1" fmla="*/ 0 w 228600"/>
                      <a:gd name="connsiteY1" fmla="*/ 114300 h 266700"/>
                      <a:gd name="connsiteX2" fmla="*/ 114300 w 228600"/>
                      <a:gd name="connsiteY2" fmla="*/ 0 h 266700"/>
                      <a:gd name="connsiteX3" fmla="*/ 114300 w 228600"/>
                      <a:gd name="connsiteY3" fmla="*/ 0 h 266700"/>
                      <a:gd name="connsiteX4" fmla="*/ 228600 w 228600"/>
                      <a:gd name="connsiteY4" fmla="*/ 114300 h 266700"/>
                      <a:gd name="connsiteX5" fmla="*/ 228600 w 228600"/>
                      <a:gd name="connsiteY5" fmla="*/ 266700 h 266700"/>
                      <a:gd name="connsiteX0" fmla="*/ 0 w 228600"/>
                      <a:gd name="connsiteY0" fmla="*/ 266700 h 266700"/>
                      <a:gd name="connsiteX1" fmla="*/ 0 w 228600"/>
                      <a:gd name="connsiteY1" fmla="*/ 114300 h 266700"/>
                      <a:gd name="connsiteX2" fmla="*/ 114300 w 228600"/>
                      <a:gd name="connsiteY2" fmla="*/ 0 h 266700"/>
                      <a:gd name="connsiteX3" fmla="*/ 114300 w 228600"/>
                      <a:gd name="connsiteY3" fmla="*/ 0 h 266700"/>
                      <a:gd name="connsiteX4" fmla="*/ 228600 w 228600"/>
                      <a:gd name="connsiteY4" fmla="*/ 1143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600" h="266700">
                        <a:moveTo>
                          <a:pt x="0" y="266700"/>
                        </a:moveTo>
                        <a:lnTo>
                          <a:pt x="0" y="114300"/>
                        </a:lnTo>
                        <a:cubicBezTo>
                          <a:pt x="0" y="51174"/>
                          <a:pt x="51174" y="0"/>
                          <a:pt x="114300" y="0"/>
                        </a:cubicBezTo>
                        <a:lnTo>
                          <a:pt x="114300" y="0"/>
                        </a:lnTo>
                        <a:cubicBezTo>
                          <a:pt x="177426" y="0"/>
                          <a:pt x="228600" y="51174"/>
                          <a:pt x="228600" y="114300"/>
                        </a:cubicBezTo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cxnSp>
            <p:nvCxnSpPr>
              <p:cNvPr id="162" name="Прямая соединительная линия 161"/>
              <p:cNvCxnSpPr/>
              <p:nvPr/>
            </p:nvCxnSpPr>
            <p:spPr>
              <a:xfrm>
                <a:off x="6019800" y="823157"/>
                <a:ext cx="207818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A2347D52-0B64-48C1-BE08-D1C7159BB775}"/>
              </a:ext>
            </a:extLst>
          </p:cNvPr>
          <p:cNvGrpSpPr/>
          <p:nvPr/>
        </p:nvGrpSpPr>
        <p:grpSpPr>
          <a:xfrm>
            <a:off x="5982108" y="1459690"/>
            <a:ext cx="649156" cy="401620"/>
            <a:chOff x="1989138" y="1377951"/>
            <a:chExt cx="4902946" cy="2981325"/>
          </a:xfrm>
        </p:grpSpPr>
        <p:sp>
          <p:nvSpPr>
            <p:cNvPr id="183" name="Freeform 5">
              <a:extLst>
                <a:ext uri="{FF2B5EF4-FFF2-40B4-BE49-F238E27FC236}">
                  <a16:creationId xmlns:a16="http://schemas.microsoft.com/office/drawing/2014/main" id="{97C6DA75-3A0D-4F4B-B3B9-C2157A181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1377951"/>
              <a:ext cx="1665288" cy="1674813"/>
            </a:xfrm>
            <a:custGeom>
              <a:avLst/>
              <a:gdLst>
                <a:gd name="T0" fmla="*/ 193 w 443"/>
                <a:gd name="T1" fmla="*/ 0 h 445"/>
                <a:gd name="T2" fmla="*/ 424 w 443"/>
                <a:gd name="T3" fmla="*/ 168 h 445"/>
                <a:gd name="T4" fmla="*/ 432 w 443"/>
                <a:gd name="T5" fmla="*/ 215 h 445"/>
                <a:gd name="T6" fmla="*/ 278 w 443"/>
                <a:gd name="T7" fmla="*/ 427 h 445"/>
                <a:gd name="T8" fmla="*/ 231 w 443"/>
                <a:gd name="T9" fmla="*/ 434 h 445"/>
                <a:gd name="T10" fmla="*/ 0 w 443"/>
                <a:gd name="T11" fmla="*/ 26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" h="445">
                  <a:moveTo>
                    <a:pt x="193" y="0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39" y="179"/>
                    <a:pt x="443" y="200"/>
                    <a:pt x="432" y="215"/>
                  </a:cubicBezTo>
                  <a:cubicBezTo>
                    <a:pt x="278" y="427"/>
                    <a:pt x="278" y="427"/>
                    <a:pt x="278" y="427"/>
                  </a:cubicBezTo>
                  <a:cubicBezTo>
                    <a:pt x="267" y="442"/>
                    <a:pt x="246" y="445"/>
                    <a:pt x="231" y="434"/>
                  </a:cubicBez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6">
              <a:extLst>
                <a:ext uri="{FF2B5EF4-FFF2-40B4-BE49-F238E27FC236}">
                  <a16:creationId xmlns:a16="http://schemas.microsoft.com/office/drawing/2014/main" id="{E7FB6B86-FE8E-4390-B6BC-436E2EF36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062" y="1377951"/>
              <a:ext cx="1386021" cy="1658230"/>
            </a:xfrm>
            <a:custGeom>
              <a:avLst/>
              <a:gdLst>
                <a:gd name="T0" fmla="*/ 250 w 443"/>
                <a:gd name="T1" fmla="*/ 0 h 445"/>
                <a:gd name="T2" fmla="*/ 18 w 443"/>
                <a:gd name="T3" fmla="*/ 168 h 445"/>
                <a:gd name="T4" fmla="*/ 11 w 443"/>
                <a:gd name="T5" fmla="*/ 215 h 445"/>
                <a:gd name="T6" fmla="*/ 156 w 443"/>
                <a:gd name="T7" fmla="*/ 415 h 445"/>
                <a:gd name="T8" fmla="*/ 165 w 443"/>
                <a:gd name="T9" fmla="*/ 427 h 445"/>
                <a:gd name="T10" fmla="*/ 212 w 443"/>
                <a:gd name="T11" fmla="*/ 434 h 445"/>
                <a:gd name="T12" fmla="*/ 443 w 443"/>
                <a:gd name="T13" fmla="*/ 265 h 445"/>
                <a:gd name="connsiteX0" fmla="*/ 5544 w 8323"/>
                <a:gd name="connsiteY0" fmla="*/ 0 h 9901"/>
                <a:gd name="connsiteX1" fmla="*/ 307 w 8323"/>
                <a:gd name="connsiteY1" fmla="*/ 3775 h 9901"/>
                <a:gd name="connsiteX2" fmla="*/ 149 w 8323"/>
                <a:gd name="connsiteY2" fmla="*/ 4831 h 9901"/>
                <a:gd name="connsiteX3" fmla="*/ 3422 w 8323"/>
                <a:gd name="connsiteY3" fmla="*/ 9326 h 9901"/>
                <a:gd name="connsiteX4" fmla="*/ 3626 w 8323"/>
                <a:gd name="connsiteY4" fmla="*/ 9596 h 9901"/>
                <a:gd name="connsiteX5" fmla="*/ 4687 w 8323"/>
                <a:gd name="connsiteY5" fmla="*/ 9753 h 9901"/>
                <a:gd name="connsiteX6" fmla="*/ 7976 w 8323"/>
                <a:gd name="connsiteY6" fmla="*/ 7322 h 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3" h="9901">
                  <a:moveTo>
                    <a:pt x="5544" y="0"/>
                  </a:moveTo>
                  <a:lnTo>
                    <a:pt x="307" y="3775"/>
                  </a:lnTo>
                  <a:cubicBezTo>
                    <a:pt x="-31" y="4022"/>
                    <a:pt x="-99" y="4494"/>
                    <a:pt x="149" y="4831"/>
                  </a:cubicBezTo>
                  <a:lnTo>
                    <a:pt x="3422" y="9326"/>
                  </a:lnTo>
                  <a:lnTo>
                    <a:pt x="3626" y="9596"/>
                  </a:lnTo>
                  <a:cubicBezTo>
                    <a:pt x="3874" y="9933"/>
                    <a:pt x="4348" y="10000"/>
                    <a:pt x="4687" y="9753"/>
                  </a:cubicBezTo>
                  <a:cubicBezTo>
                    <a:pt x="9901" y="5955"/>
                    <a:pt x="7976" y="7322"/>
                    <a:pt x="7976" y="732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Line 7">
              <a:extLst>
                <a:ext uri="{FF2B5EF4-FFF2-40B4-BE49-F238E27FC236}">
                  <a16:creationId xmlns:a16="http://schemas.microsoft.com/office/drawing/2014/main" id="{A01360ED-5B5A-4144-8018-EBE8CD1A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6963" y="2130426"/>
              <a:ext cx="18716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8">
              <a:extLst>
                <a:ext uri="{FF2B5EF4-FFF2-40B4-BE49-F238E27FC236}">
                  <a16:creationId xmlns:a16="http://schemas.microsoft.com/office/drawing/2014/main" id="{BAC3A7D8-A417-4D60-90EE-F1C54628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3282951"/>
              <a:ext cx="420688" cy="420688"/>
            </a:xfrm>
            <a:custGeom>
              <a:avLst/>
              <a:gdLst>
                <a:gd name="T0" fmla="*/ 26 w 112"/>
                <a:gd name="T1" fmla="*/ 96 h 112"/>
                <a:gd name="T2" fmla="*/ 26 w 112"/>
                <a:gd name="T3" fmla="*/ 96 h 112"/>
                <a:gd name="T4" fmla="*/ 16 w 112"/>
                <a:gd name="T5" fmla="*/ 28 h 112"/>
                <a:gd name="T6" fmla="*/ 17 w 112"/>
                <a:gd name="T7" fmla="*/ 26 h 112"/>
                <a:gd name="T8" fmla="*/ 85 w 112"/>
                <a:gd name="T9" fmla="*/ 16 h 112"/>
                <a:gd name="T10" fmla="*/ 85 w 112"/>
                <a:gd name="T11" fmla="*/ 16 h 112"/>
                <a:gd name="T12" fmla="*/ 96 w 112"/>
                <a:gd name="T13" fmla="*/ 84 h 112"/>
                <a:gd name="T14" fmla="*/ 95 w 112"/>
                <a:gd name="T15" fmla="*/ 86 h 112"/>
                <a:gd name="T16" fmla="*/ 26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26" y="96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5" y="80"/>
                    <a:pt x="0" y="49"/>
                    <a:pt x="16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3" y="5"/>
                    <a:pt x="63" y="0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107" y="32"/>
                    <a:pt x="112" y="63"/>
                    <a:pt x="96" y="84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79" y="107"/>
                    <a:pt x="48" y="112"/>
                    <a:pt x="26" y="96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9">
              <a:extLst>
                <a:ext uri="{FF2B5EF4-FFF2-40B4-BE49-F238E27FC236}">
                  <a16:creationId xmlns:a16="http://schemas.microsoft.com/office/drawing/2014/main" id="{9FA4993A-6F52-4FE0-90F3-06714C2C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3384551"/>
              <a:ext cx="504825" cy="538163"/>
            </a:xfrm>
            <a:custGeom>
              <a:avLst/>
              <a:gdLst>
                <a:gd name="T0" fmla="*/ 26 w 134"/>
                <a:gd name="T1" fmla="*/ 127 h 143"/>
                <a:gd name="T2" fmla="*/ 26 w 134"/>
                <a:gd name="T3" fmla="*/ 127 h 143"/>
                <a:gd name="T4" fmla="*/ 16 w 134"/>
                <a:gd name="T5" fmla="*/ 59 h 143"/>
                <a:gd name="T6" fmla="*/ 39 w 134"/>
                <a:gd name="T7" fmla="*/ 27 h 143"/>
                <a:gd name="T8" fmla="*/ 107 w 134"/>
                <a:gd name="T9" fmla="*/ 16 h 143"/>
                <a:gd name="T10" fmla="*/ 107 w 134"/>
                <a:gd name="T11" fmla="*/ 16 h 143"/>
                <a:gd name="T12" fmla="*/ 118 w 134"/>
                <a:gd name="T13" fmla="*/ 85 h 143"/>
                <a:gd name="T14" fmla="*/ 94 w 134"/>
                <a:gd name="T15" fmla="*/ 116 h 143"/>
                <a:gd name="T16" fmla="*/ 26 w 134"/>
                <a:gd name="T17" fmla="*/ 1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43">
                  <a:moveTo>
                    <a:pt x="26" y="127"/>
                  </a:moveTo>
                  <a:cubicBezTo>
                    <a:pt x="26" y="127"/>
                    <a:pt x="26" y="127"/>
                    <a:pt x="26" y="127"/>
                  </a:cubicBezTo>
                  <a:cubicBezTo>
                    <a:pt x="4" y="111"/>
                    <a:pt x="0" y="80"/>
                    <a:pt x="16" y="5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55" y="5"/>
                    <a:pt x="86" y="0"/>
                    <a:pt x="107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29" y="32"/>
                    <a:pt x="134" y="63"/>
                    <a:pt x="118" y="85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78" y="138"/>
                    <a:pt x="48" y="143"/>
                    <a:pt x="26" y="127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0">
              <a:extLst>
                <a:ext uri="{FF2B5EF4-FFF2-40B4-BE49-F238E27FC236}">
                  <a16:creationId xmlns:a16="http://schemas.microsoft.com/office/drawing/2014/main" id="{4C9637EA-EA43-4AA9-979E-0389BE1D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486151"/>
              <a:ext cx="590550" cy="654050"/>
            </a:xfrm>
            <a:custGeom>
              <a:avLst/>
              <a:gdLst>
                <a:gd name="T0" fmla="*/ 27 w 157"/>
                <a:gd name="T1" fmla="*/ 158 h 174"/>
                <a:gd name="T2" fmla="*/ 27 w 157"/>
                <a:gd name="T3" fmla="*/ 158 h 174"/>
                <a:gd name="T4" fmla="*/ 16 w 157"/>
                <a:gd name="T5" fmla="*/ 89 h 174"/>
                <a:gd name="T6" fmla="*/ 63 w 157"/>
                <a:gd name="T7" fmla="*/ 27 h 174"/>
                <a:gd name="T8" fmla="*/ 131 w 157"/>
                <a:gd name="T9" fmla="*/ 16 h 174"/>
                <a:gd name="T10" fmla="*/ 131 w 157"/>
                <a:gd name="T11" fmla="*/ 16 h 174"/>
                <a:gd name="T12" fmla="*/ 141 w 157"/>
                <a:gd name="T13" fmla="*/ 85 h 174"/>
                <a:gd name="T14" fmla="*/ 95 w 157"/>
                <a:gd name="T15" fmla="*/ 147 h 174"/>
                <a:gd name="T16" fmla="*/ 27 w 157"/>
                <a:gd name="T17" fmla="*/ 1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74">
                  <a:moveTo>
                    <a:pt x="27" y="158"/>
                  </a:moveTo>
                  <a:cubicBezTo>
                    <a:pt x="27" y="158"/>
                    <a:pt x="27" y="158"/>
                    <a:pt x="27" y="158"/>
                  </a:cubicBezTo>
                  <a:cubicBezTo>
                    <a:pt x="5" y="142"/>
                    <a:pt x="0" y="111"/>
                    <a:pt x="16" y="89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9" y="5"/>
                    <a:pt x="109" y="0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53" y="32"/>
                    <a:pt x="157" y="63"/>
                    <a:pt x="141" y="85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79" y="169"/>
                    <a:pt x="49" y="174"/>
                    <a:pt x="27" y="158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1">
              <a:extLst>
                <a:ext uri="{FF2B5EF4-FFF2-40B4-BE49-F238E27FC236}">
                  <a16:creationId xmlns:a16="http://schemas.microsoft.com/office/drawing/2014/main" id="{1B6D8AB4-EC4D-499C-A4D8-9077F6307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3937001"/>
              <a:ext cx="420688" cy="422275"/>
            </a:xfrm>
            <a:custGeom>
              <a:avLst/>
              <a:gdLst>
                <a:gd name="T0" fmla="*/ 27 w 112"/>
                <a:gd name="T1" fmla="*/ 96 h 112"/>
                <a:gd name="T2" fmla="*/ 27 w 112"/>
                <a:gd name="T3" fmla="*/ 96 h 112"/>
                <a:gd name="T4" fmla="*/ 16 w 112"/>
                <a:gd name="T5" fmla="*/ 27 h 112"/>
                <a:gd name="T6" fmla="*/ 17 w 112"/>
                <a:gd name="T7" fmla="*/ 26 h 112"/>
                <a:gd name="T8" fmla="*/ 85 w 112"/>
                <a:gd name="T9" fmla="*/ 16 h 112"/>
                <a:gd name="T10" fmla="*/ 85 w 112"/>
                <a:gd name="T11" fmla="*/ 16 h 112"/>
                <a:gd name="T12" fmla="*/ 96 w 112"/>
                <a:gd name="T13" fmla="*/ 84 h 112"/>
                <a:gd name="T14" fmla="*/ 95 w 112"/>
                <a:gd name="T15" fmla="*/ 85 h 112"/>
                <a:gd name="T16" fmla="*/ 27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27" y="96"/>
                  </a:moveTo>
                  <a:cubicBezTo>
                    <a:pt x="27" y="96"/>
                    <a:pt x="27" y="96"/>
                    <a:pt x="27" y="96"/>
                  </a:cubicBezTo>
                  <a:cubicBezTo>
                    <a:pt x="5" y="80"/>
                    <a:pt x="0" y="49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3" y="4"/>
                    <a:pt x="64" y="0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107" y="32"/>
                    <a:pt x="112" y="62"/>
                    <a:pt x="96" y="84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79" y="107"/>
                    <a:pt x="48" y="112"/>
                    <a:pt x="27" y="96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2">
              <a:extLst>
                <a:ext uri="{FF2B5EF4-FFF2-40B4-BE49-F238E27FC236}">
                  <a16:creationId xmlns:a16="http://schemas.microsoft.com/office/drawing/2014/main" id="{DCB568DE-25BB-4990-9EED-6C175619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3146426"/>
              <a:ext cx="668338" cy="801688"/>
            </a:xfrm>
            <a:custGeom>
              <a:avLst/>
              <a:gdLst>
                <a:gd name="T0" fmla="*/ 0 w 178"/>
                <a:gd name="T1" fmla="*/ 0 h 213"/>
                <a:gd name="T2" fmla="*/ 150 w 178"/>
                <a:gd name="T3" fmla="*/ 112 h 213"/>
                <a:gd name="T4" fmla="*/ 161 w 178"/>
                <a:gd name="T5" fmla="*/ 185 h 213"/>
                <a:gd name="T6" fmla="*/ 161 w 178"/>
                <a:gd name="T7" fmla="*/ 185 h 213"/>
                <a:gd name="T8" fmla="*/ 88 w 178"/>
                <a:gd name="T9" fmla="*/ 196 h 213"/>
                <a:gd name="T10" fmla="*/ 55 w 178"/>
                <a:gd name="T11" fmla="*/ 17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13">
                  <a:moveTo>
                    <a:pt x="0" y="0"/>
                  </a:moveTo>
                  <a:cubicBezTo>
                    <a:pt x="150" y="112"/>
                    <a:pt x="150" y="112"/>
                    <a:pt x="150" y="112"/>
                  </a:cubicBezTo>
                  <a:cubicBezTo>
                    <a:pt x="173" y="129"/>
                    <a:pt x="178" y="162"/>
                    <a:pt x="161" y="185"/>
                  </a:cubicBezTo>
                  <a:cubicBezTo>
                    <a:pt x="161" y="185"/>
                    <a:pt x="161" y="185"/>
                    <a:pt x="161" y="185"/>
                  </a:cubicBezTo>
                  <a:cubicBezTo>
                    <a:pt x="144" y="208"/>
                    <a:pt x="112" y="213"/>
                    <a:pt x="88" y="196"/>
                  </a:cubicBezTo>
                  <a:cubicBezTo>
                    <a:pt x="55" y="171"/>
                    <a:pt x="55" y="171"/>
                    <a:pt x="55" y="171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3">
              <a:extLst>
                <a:ext uri="{FF2B5EF4-FFF2-40B4-BE49-F238E27FC236}">
                  <a16:creationId xmlns:a16="http://schemas.microsoft.com/office/drawing/2014/main" id="{AB530FBF-1BCD-457B-9967-7EC25C916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2130426"/>
              <a:ext cx="2195513" cy="1622425"/>
            </a:xfrm>
            <a:custGeom>
              <a:avLst/>
              <a:gdLst>
                <a:gd name="T0" fmla="*/ 457 w 584"/>
                <a:gd name="T1" fmla="*/ 388 h 431"/>
                <a:gd name="T2" fmla="*/ 492 w 584"/>
                <a:gd name="T3" fmla="*/ 413 h 431"/>
                <a:gd name="T4" fmla="*/ 567 w 584"/>
                <a:gd name="T5" fmla="*/ 402 h 431"/>
                <a:gd name="T6" fmla="*/ 567 w 584"/>
                <a:gd name="T7" fmla="*/ 402 h 431"/>
                <a:gd name="T8" fmla="*/ 555 w 584"/>
                <a:gd name="T9" fmla="*/ 327 h 431"/>
                <a:gd name="T10" fmla="*/ 357 w 584"/>
                <a:gd name="T11" fmla="*/ 182 h 431"/>
                <a:gd name="T12" fmla="*/ 231 w 584"/>
                <a:gd name="T13" fmla="*/ 106 h 431"/>
                <a:gd name="T14" fmla="*/ 185 w 584"/>
                <a:gd name="T15" fmla="*/ 106 h 431"/>
                <a:gd name="T16" fmla="*/ 103 w 584"/>
                <a:gd name="T17" fmla="*/ 156 h 431"/>
                <a:gd name="T18" fmla="*/ 49 w 584"/>
                <a:gd name="T19" fmla="*/ 187 h 431"/>
                <a:gd name="T20" fmla="*/ 0 w 584"/>
                <a:gd name="T21" fmla="*/ 154 h 431"/>
                <a:gd name="T22" fmla="*/ 0 w 584"/>
                <a:gd name="T23" fmla="*/ 125 h 431"/>
                <a:gd name="T24" fmla="*/ 38 w 584"/>
                <a:gd name="T25" fmla="*/ 53 h 431"/>
                <a:gd name="T26" fmla="*/ 117 w 584"/>
                <a:gd name="T2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4" h="431">
                  <a:moveTo>
                    <a:pt x="457" y="388"/>
                  </a:moveTo>
                  <a:cubicBezTo>
                    <a:pt x="492" y="413"/>
                    <a:pt x="492" y="413"/>
                    <a:pt x="492" y="413"/>
                  </a:cubicBezTo>
                  <a:cubicBezTo>
                    <a:pt x="516" y="431"/>
                    <a:pt x="549" y="426"/>
                    <a:pt x="567" y="402"/>
                  </a:cubicBezTo>
                  <a:cubicBezTo>
                    <a:pt x="567" y="402"/>
                    <a:pt x="567" y="402"/>
                    <a:pt x="567" y="402"/>
                  </a:cubicBezTo>
                  <a:cubicBezTo>
                    <a:pt x="584" y="378"/>
                    <a:pt x="579" y="345"/>
                    <a:pt x="555" y="327"/>
                  </a:cubicBezTo>
                  <a:cubicBezTo>
                    <a:pt x="357" y="182"/>
                    <a:pt x="357" y="182"/>
                    <a:pt x="357" y="182"/>
                  </a:cubicBezTo>
                  <a:cubicBezTo>
                    <a:pt x="357" y="182"/>
                    <a:pt x="267" y="212"/>
                    <a:pt x="231" y="106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151" y="106"/>
                    <a:pt x="119" y="125"/>
                    <a:pt x="103" y="156"/>
                  </a:cubicBezTo>
                  <a:cubicBezTo>
                    <a:pt x="97" y="168"/>
                    <a:pt x="66" y="180"/>
                    <a:pt x="49" y="187"/>
                  </a:cubicBezTo>
                  <a:cubicBezTo>
                    <a:pt x="26" y="197"/>
                    <a:pt x="0" y="179"/>
                    <a:pt x="0" y="15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96"/>
                    <a:pt x="14" y="69"/>
                    <a:pt x="38" y="53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4">
              <a:extLst>
                <a:ext uri="{FF2B5EF4-FFF2-40B4-BE49-F238E27FC236}">
                  <a16:creationId xmlns:a16="http://schemas.microsoft.com/office/drawing/2014/main" id="{76EC2E58-BABC-4FFF-9D73-40AA56F8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3557588"/>
              <a:ext cx="731838" cy="612775"/>
            </a:xfrm>
            <a:custGeom>
              <a:avLst/>
              <a:gdLst>
                <a:gd name="T0" fmla="*/ 82 w 195"/>
                <a:gd name="T1" fmla="*/ 0 h 163"/>
                <a:gd name="T2" fmla="*/ 167 w 195"/>
                <a:gd name="T3" fmla="*/ 62 h 163"/>
                <a:gd name="T4" fmla="*/ 178 w 195"/>
                <a:gd name="T5" fmla="*/ 135 h 163"/>
                <a:gd name="T6" fmla="*/ 178 w 195"/>
                <a:gd name="T7" fmla="*/ 135 h 163"/>
                <a:gd name="T8" fmla="*/ 105 w 195"/>
                <a:gd name="T9" fmla="*/ 146 h 163"/>
                <a:gd name="T10" fmla="*/ 0 w 195"/>
                <a:gd name="T11" fmla="*/ 7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163">
                  <a:moveTo>
                    <a:pt x="82" y="0"/>
                  </a:moveTo>
                  <a:cubicBezTo>
                    <a:pt x="167" y="62"/>
                    <a:pt x="167" y="62"/>
                    <a:pt x="167" y="62"/>
                  </a:cubicBezTo>
                  <a:cubicBezTo>
                    <a:pt x="190" y="79"/>
                    <a:pt x="195" y="112"/>
                    <a:pt x="178" y="135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61" y="158"/>
                    <a:pt x="128" y="163"/>
                    <a:pt x="105" y="146"/>
                  </a:cubicBezTo>
                  <a:cubicBezTo>
                    <a:pt x="0" y="71"/>
                    <a:pt x="0" y="71"/>
                    <a:pt x="0" y="71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320F89B5-3699-465F-A1C4-971774C9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922713"/>
              <a:ext cx="341313" cy="384175"/>
            </a:xfrm>
            <a:custGeom>
              <a:avLst/>
              <a:gdLst>
                <a:gd name="T0" fmla="*/ 62 w 91"/>
                <a:gd name="T1" fmla="*/ 0 h 102"/>
                <a:gd name="T2" fmla="*/ 63 w 91"/>
                <a:gd name="T3" fmla="*/ 1 h 102"/>
                <a:gd name="T4" fmla="*/ 74 w 91"/>
                <a:gd name="T5" fmla="*/ 74 h 102"/>
                <a:gd name="T6" fmla="*/ 74 w 91"/>
                <a:gd name="T7" fmla="*/ 74 h 102"/>
                <a:gd name="T8" fmla="*/ 1 w 91"/>
                <a:gd name="T9" fmla="*/ 85 h 102"/>
                <a:gd name="T10" fmla="*/ 0 w 91"/>
                <a:gd name="T11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02">
                  <a:moveTo>
                    <a:pt x="62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86" y="18"/>
                    <a:pt x="91" y="51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57" y="97"/>
                    <a:pt x="25" y="102"/>
                    <a:pt x="1" y="85"/>
                  </a:cubicBezTo>
                  <a:cubicBezTo>
                    <a:pt x="0" y="84"/>
                    <a:pt x="0" y="84"/>
                    <a:pt x="0" y="84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D457C85E-15BB-44F5-8EAB-341C2708C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2940051"/>
              <a:ext cx="220663" cy="417513"/>
            </a:xfrm>
            <a:custGeom>
              <a:avLst/>
              <a:gdLst>
                <a:gd name="T0" fmla="*/ 0 w 59"/>
                <a:gd name="T1" fmla="*/ 0 h 111"/>
                <a:gd name="T2" fmla="*/ 41 w 59"/>
                <a:gd name="T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111">
                  <a:moveTo>
                    <a:pt x="0" y="0"/>
                  </a:moveTo>
                  <a:cubicBezTo>
                    <a:pt x="0" y="0"/>
                    <a:pt x="59" y="33"/>
                    <a:pt x="41" y="111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7">
              <a:extLst>
                <a:ext uri="{FF2B5EF4-FFF2-40B4-BE49-F238E27FC236}">
                  <a16:creationId xmlns:a16="http://schemas.microsoft.com/office/drawing/2014/main" id="{68C0C791-739A-4ABC-93F9-5957D2E1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940051"/>
              <a:ext cx="304800" cy="323850"/>
            </a:xfrm>
            <a:custGeom>
              <a:avLst/>
              <a:gdLst>
                <a:gd name="T0" fmla="*/ 0 w 81"/>
                <a:gd name="T1" fmla="*/ 86 h 86"/>
                <a:gd name="T2" fmla="*/ 81 w 81"/>
                <a:gd name="T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86">
                  <a:moveTo>
                    <a:pt x="0" y="86"/>
                  </a:moveTo>
                  <a:cubicBezTo>
                    <a:pt x="0" y="86"/>
                    <a:pt x="18" y="7"/>
                    <a:pt x="81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Line 18">
              <a:extLst>
                <a:ext uri="{FF2B5EF4-FFF2-40B4-BE49-F238E27FC236}">
                  <a16:creationId xmlns:a16="http://schemas.microsoft.com/office/drawing/2014/main" id="{D1BF079F-D2CE-46DF-830E-24636B5D1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701" y="1841501"/>
              <a:ext cx="376238" cy="51593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Line 19">
              <a:extLst>
                <a:ext uri="{FF2B5EF4-FFF2-40B4-BE49-F238E27FC236}">
                  <a16:creationId xmlns:a16="http://schemas.microsoft.com/office/drawing/2014/main" id="{720B036A-FC75-45A6-A7CC-DFA8131A9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4701" y="1811338"/>
              <a:ext cx="374650" cy="51593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7" name="Freeform 5"/>
          <p:cNvSpPr>
            <a:spLocks/>
          </p:cNvSpPr>
          <p:nvPr/>
        </p:nvSpPr>
        <p:spPr bwMode="auto">
          <a:xfrm>
            <a:off x="3308545" y="1312629"/>
            <a:ext cx="522285" cy="520956"/>
          </a:xfrm>
          <a:custGeom>
            <a:avLst/>
            <a:gdLst>
              <a:gd name="T0" fmla="*/ 1179 w 1179"/>
              <a:gd name="T1" fmla="*/ 589 h 1176"/>
              <a:gd name="T2" fmla="*/ 589 w 1179"/>
              <a:gd name="T3" fmla="*/ 0 h 1176"/>
              <a:gd name="T4" fmla="*/ 0 w 1179"/>
              <a:gd name="T5" fmla="*/ 589 h 1176"/>
              <a:gd name="T6" fmla="*/ 134 w 1179"/>
              <a:gd name="T7" fmla="*/ 589 h 1176"/>
              <a:gd name="T8" fmla="*/ 134 w 1179"/>
              <a:gd name="T9" fmla="*/ 1176 h 1176"/>
              <a:gd name="T10" fmla="*/ 1045 w 1179"/>
              <a:gd name="T11" fmla="*/ 1176 h 1176"/>
              <a:gd name="T12" fmla="*/ 1045 w 1179"/>
              <a:gd name="T13" fmla="*/ 589 h 1176"/>
              <a:gd name="T14" fmla="*/ 1179 w 1179"/>
              <a:gd name="T15" fmla="*/ 589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9" h="1176">
                <a:moveTo>
                  <a:pt x="1179" y="589"/>
                </a:moveTo>
                <a:lnTo>
                  <a:pt x="589" y="0"/>
                </a:lnTo>
                <a:lnTo>
                  <a:pt x="0" y="589"/>
                </a:lnTo>
                <a:lnTo>
                  <a:pt x="134" y="589"/>
                </a:lnTo>
                <a:lnTo>
                  <a:pt x="134" y="1176"/>
                </a:lnTo>
                <a:lnTo>
                  <a:pt x="1045" y="1176"/>
                </a:lnTo>
                <a:lnTo>
                  <a:pt x="1045" y="589"/>
                </a:lnTo>
                <a:lnTo>
                  <a:pt x="1179" y="589"/>
                </a:lnTo>
                <a:close/>
              </a:path>
            </a:pathLst>
          </a:custGeom>
          <a:solidFill>
            <a:srgbClr val="7030A0"/>
          </a:solidFill>
          <a:ln w="15875" cap="rnd">
            <a:solidFill>
              <a:schemeClr val="bg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Freeform 6"/>
          <p:cNvSpPr>
            <a:spLocks/>
          </p:cNvSpPr>
          <p:nvPr/>
        </p:nvSpPr>
        <p:spPr bwMode="auto">
          <a:xfrm>
            <a:off x="3488842" y="1594371"/>
            <a:ext cx="161248" cy="151503"/>
          </a:xfrm>
          <a:custGeom>
            <a:avLst/>
            <a:gdLst>
              <a:gd name="T0" fmla="*/ 133 w 499"/>
              <a:gd name="T1" fmla="*/ 0 h 469"/>
              <a:gd name="T2" fmla="*/ 0 w 499"/>
              <a:gd name="T3" fmla="*/ 220 h 469"/>
              <a:gd name="T4" fmla="*/ 249 w 499"/>
              <a:gd name="T5" fmla="*/ 469 h 469"/>
              <a:gd name="T6" fmla="*/ 499 w 499"/>
              <a:gd name="T7" fmla="*/ 220 h 469"/>
              <a:gd name="T8" fmla="*/ 366 w 499"/>
              <a:gd name="T9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469">
                <a:moveTo>
                  <a:pt x="133" y="0"/>
                </a:moveTo>
                <a:cubicBezTo>
                  <a:pt x="54" y="41"/>
                  <a:pt x="0" y="124"/>
                  <a:pt x="0" y="220"/>
                </a:cubicBezTo>
                <a:cubicBezTo>
                  <a:pt x="0" y="357"/>
                  <a:pt x="112" y="469"/>
                  <a:pt x="249" y="469"/>
                </a:cubicBezTo>
                <a:cubicBezTo>
                  <a:pt x="387" y="469"/>
                  <a:pt x="499" y="357"/>
                  <a:pt x="499" y="220"/>
                </a:cubicBezTo>
                <a:cubicBezTo>
                  <a:pt x="499" y="124"/>
                  <a:pt x="445" y="41"/>
                  <a:pt x="366" y="0"/>
                </a:cubicBezTo>
              </a:path>
            </a:pathLst>
          </a:custGeom>
          <a:solidFill>
            <a:srgbClr val="7030A0"/>
          </a:solidFill>
          <a:ln w="15875" cap="rnd">
            <a:solidFill>
              <a:schemeClr val="bg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>
            <a:off x="3569466" y="1548300"/>
            <a:ext cx="0" cy="88598"/>
          </a:xfrm>
          <a:prstGeom prst="line">
            <a:avLst/>
          </a:prstGeom>
          <a:solidFill>
            <a:srgbClr val="7030A0"/>
          </a:solidFill>
          <a:ln w="15875" cap="rnd">
            <a:solidFill>
              <a:schemeClr val="bg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2AFF5BCB-29E0-0549-A341-3FCE5D7FD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880" y="4953237"/>
            <a:ext cx="1543050" cy="35242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B24BAF0-FC94-2B49-BC49-C465146A2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2512"/>
              </p:ext>
            </p:extLst>
          </p:nvPr>
        </p:nvGraphicFramePr>
        <p:xfrm>
          <a:off x="740481" y="1546358"/>
          <a:ext cx="7101192" cy="3406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05718">
                  <a:extLst>
                    <a:ext uri="{9D8B030D-6E8A-4147-A177-3AD203B41FA5}">
                      <a16:colId xmlns:a16="http://schemas.microsoft.com/office/drawing/2014/main" val="2688085911"/>
                    </a:ext>
                  </a:extLst>
                </a:gridCol>
                <a:gridCol w="2295474">
                  <a:extLst>
                    <a:ext uri="{9D8B030D-6E8A-4147-A177-3AD203B41FA5}">
                      <a16:colId xmlns:a16="http://schemas.microsoft.com/office/drawing/2014/main" val="2773997115"/>
                    </a:ext>
                  </a:extLst>
                </a:gridCol>
              </a:tblGrid>
              <a:tr h="532742">
                <a:tc>
                  <a:txBody>
                    <a:bodyPr/>
                    <a:lstStyle/>
                    <a:p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baseline="0" dirty="0" smtClean="0">
                          <a:latin typeface="Basis Grotesque Pro Medium" panose="02000503030000020004" pitchFamily="2" charset="0"/>
                        </a:rPr>
                        <a:t>ЧФ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5D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61576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Мини (Ключ)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20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64381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Стандарт</a:t>
                      </a:r>
                      <a:r>
                        <a:rPr lang="ru-RU" sz="1100" b="0" i="0" baseline="0" dirty="0" smtClean="0">
                          <a:latin typeface="Basis Grotesque Pro Medium" panose="02000503030000020004" pitchFamily="2" charset="0"/>
                        </a:rPr>
                        <a:t> (</a:t>
                      </a:r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Ключ + Трубка</a:t>
                      </a:r>
                      <a:r>
                        <a:rPr lang="ru-RU" sz="1100" b="0" i="0" baseline="0" dirty="0" smtClean="0">
                          <a:latin typeface="Basis Grotesque Pro Medium" panose="02000503030000020004" pitchFamily="2" charset="0"/>
                        </a:rPr>
                        <a:t>)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40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441961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r>
                        <a:rPr lang="ru-RU" sz="1100" b="0" i="0" dirty="0" err="1" smtClean="0">
                          <a:latin typeface="Basis Grotesque Pro Medium" panose="02000503030000020004" pitchFamily="2" charset="0"/>
                        </a:rPr>
                        <a:t>Оптима</a:t>
                      </a:r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 (Ключ</a:t>
                      </a:r>
                      <a:r>
                        <a:rPr lang="ru-RU" sz="1100" b="0" i="0" baseline="0" dirty="0" smtClean="0">
                          <a:latin typeface="Basis Grotesque Pro Medium" panose="02000503030000020004" pitchFamily="2" charset="0"/>
                        </a:rPr>
                        <a:t> + Трубка + Приложение/переадресация на телефон)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50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726548"/>
                  </a:ext>
                </a:extLst>
              </a:tr>
              <a:tr h="483879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Премиум</a:t>
                      </a:r>
                      <a:r>
                        <a:rPr lang="ru-RU" sz="1100" b="0" i="0" baseline="0" dirty="0" smtClean="0">
                          <a:latin typeface="Basis Grotesque Pro Medium" panose="02000503030000020004" pitchFamily="2" charset="0"/>
                        </a:rPr>
                        <a:t> (Ключ + Трубка+ Приложение/переадресация на телефон)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100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060511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Выдача нового ключа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latin typeface="Basis Grotesque Pro Medium" panose="02000503030000020004" pitchFamily="2" charset="0"/>
                        </a:rPr>
                        <a:t>100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572299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Установка трубки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1500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215302"/>
                  </a:ext>
                </a:extLst>
              </a:tr>
              <a:tr h="381276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Basis Grotesque Pro Medium" panose="02000503030000020004" pitchFamily="2" charset="0"/>
                        </a:rPr>
                        <a:t>Инсталляционный платеж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smtClean="0">
                          <a:latin typeface="Basis Grotesque Pro Medium" panose="02000503030000020004" pitchFamily="2" charset="0"/>
                        </a:rPr>
                        <a:t>0</a:t>
                      </a:r>
                      <a:endParaRPr lang="ru-RU" sz="1100" b="0" i="0" dirty="0">
                        <a:latin typeface="Basis Grotesque Pro Medium" panose="02000503030000020004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302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536880" y="363806"/>
            <a:ext cx="8098431" cy="461665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2400" b="1" dirty="0" smtClean="0">
                <a:latin typeface="Basis Grotesque Pro" panose="02000503030000020004" pitchFamily="50" charset="0"/>
              </a:rPr>
              <a:t>Сколько стоит для абонента</a:t>
            </a:r>
            <a:endParaRPr lang="ru-RU" sz="2400" b="1" dirty="0">
              <a:latin typeface="Basis Grotesque Pro" panose="020005030300000200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629645" y="807694"/>
            <a:ext cx="8098431" cy="276999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/>
          <a:p>
            <a:r>
              <a:rPr lang="ru-RU" sz="1200" i="1" dirty="0" smtClean="0"/>
              <a:t>Тарифы для новостроек и старого фонда</a:t>
            </a:r>
            <a:endParaRPr lang="ru-RU" sz="1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41C252-821E-7C4B-9BF3-488419BE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880" y="5210691"/>
            <a:ext cx="1543050" cy="35242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50A2796B-AF52-DB49-A6E6-D5A8B45C23AE}"/>
              </a:ext>
            </a:extLst>
          </p:cNvPr>
          <p:cNvSpPr txBox="1"/>
          <p:nvPr/>
        </p:nvSpPr>
        <p:spPr>
          <a:xfrm>
            <a:off x="664569" y="358827"/>
            <a:ext cx="7993856" cy="1200329"/>
          </a:xfrm>
          <a:prstGeom prst="rect">
            <a:avLst/>
          </a:prstGeom>
          <a:noFill/>
        </p:spPr>
        <p:txBody>
          <a:bodyPr wrap="square" lIns="0" rIns="67500" rtlCol="0">
            <a:spAutoFit/>
          </a:bodyPr>
          <a:lstStyle>
            <a:defPPr>
              <a:defRPr lang="ru-RU"/>
            </a:defPPr>
            <a:lvl1pPr>
              <a:defRPr sz="2400" b="1">
                <a:latin typeface="Basis Grotesque Pro" panose="02000503030000020004" pitchFamily="2" charset="0"/>
              </a:defRPr>
            </a:lvl1pPr>
          </a:lstStyle>
          <a:p>
            <a:r>
              <a:rPr lang="ru-RU" dirty="0" smtClean="0"/>
              <a:t>Видеонаблюдения для: </a:t>
            </a:r>
          </a:p>
          <a:p>
            <a:endParaRPr lang="ru-RU" dirty="0" smtClean="0"/>
          </a:p>
          <a:p>
            <a:r>
              <a:rPr lang="ru-RU" u="sng" dirty="0" smtClean="0">
                <a:solidFill>
                  <a:srgbClr val="FF0000"/>
                </a:solidFill>
              </a:rPr>
              <a:t>УК / Застройщика / Жителей МКН</a:t>
            </a:r>
            <a:endParaRPr lang="ru-RU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B24BAF0-FC94-2B49-BC49-C465146A2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01171"/>
              </p:ext>
            </p:extLst>
          </p:nvPr>
        </p:nvGraphicFramePr>
        <p:xfrm>
          <a:off x="536879" y="805537"/>
          <a:ext cx="2413675" cy="3995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13675">
                  <a:extLst>
                    <a:ext uri="{9D8B030D-6E8A-4147-A177-3AD203B41FA5}">
                      <a16:colId xmlns:a16="http://schemas.microsoft.com/office/drawing/2014/main" val="2773997115"/>
                    </a:ext>
                  </a:extLst>
                </a:gridCol>
              </a:tblGrid>
              <a:tr h="399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39907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1A07-E9D9-9D42-BD2F-72DC9091036E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4569" y="1736437"/>
            <a:ext cx="7993856" cy="2586182"/>
          </a:xfrm>
          <a:prstGeom prst="rect">
            <a:avLst/>
          </a:prstGeom>
          <a:solidFill>
            <a:srgbClr val="D7B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Компания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«Ростелеком» предоставляет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«Видеокамеры» под инвестиционный проект. Передаёт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оборудование на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 хранение УК;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Стоимость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услуги «Видеонаблюдение» для физ. лиц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составит 80 рублей с квартиры;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Круглосуточное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обслуживание всего комплекса видеонаблюдения;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Расходы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монтажу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Видеонаблюдения» берет на себя Компания «Ростелеком»;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Облачное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хранение данных 7 дней, с возможностью просмотра всех камер онлайн с личного кабинета жителей или сотрудниками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УК;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Доступ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видеоархиву предоставляется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УК.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возникновении ситуации, когда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требуется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видеозапись, житель микрорайона обращается в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УК.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жителей будет доступен онлайн просмотр с камер через приложение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Установка видеонаблюдения возможна на этапе строительства МКН.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636" y="156275"/>
            <a:ext cx="2378287" cy="14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el.biz/wp-content/uploads/sites/2/2018/09/8708999911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r="18993"/>
          <a:stretch/>
        </p:blipFill>
        <p:spPr bwMode="auto">
          <a:xfrm>
            <a:off x="3466501" y="0"/>
            <a:ext cx="5677500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0" y="0"/>
            <a:ext cx="6413099" cy="5716588"/>
          </a:xfrm>
          <a:custGeom>
            <a:avLst/>
            <a:gdLst>
              <a:gd name="connsiteX0" fmla="*/ 0 w 6413099"/>
              <a:gd name="connsiteY0" fmla="*/ 0 h 5716588"/>
              <a:gd name="connsiteX1" fmla="*/ 6413099 w 6413099"/>
              <a:gd name="connsiteY1" fmla="*/ 0 h 5716588"/>
              <a:gd name="connsiteX2" fmla="*/ 4281530 w 6413099"/>
              <a:gd name="connsiteY2" fmla="*/ 5716588 h 5716588"/>
              <a:gd name="connsiteX3" fmla="*/ 0 w 6413099"/>
              <a:gd name="connsiteY3" fmla="*/ 5716588 h 571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099" h="5716588">
                <a:moveTo>
                  <a:pt x="0" y="0"/>
                </a:moveTo>
                <a:lnTo>
                  <a:pt x="6413099" y="0"/>
                </a:lnTo>
                <a:lnTo>
                  <a:pt x="4281530" y="5716588"/>
                </a:lnTo>
                <a:lnTo>
                  <a:pt x="0" y="571658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4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C98AD-5E25-794D-A229-C4F56FBAF22A}"/>
              </a:ext>
            </a:extLst>
          </p:cNvPr>
          <p:cNvSpPr txBox="1"/>
          <p:nvPr/>
        </p:nvSpPr>
        <p:spPr>
          <a:xfrm>
            <a:off x="536880" y="386242"/>
            <a:ext cx="3780234" cy="36871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Basis Grotesque Pro" panose="02000503030000020004" pitchFamily="50" charset="0"/>
              </a:rPr>
              <a:t>Спасибо!</a:t>
            </a:r>
            <a:endParaRPr lang="ru-RU" sz="2800" b="1" dirty="0">
              <a:solidFill>
                <a:schemeClr val="bg1"/>
              </a:solidFill>
              <a:latin typeface="Basis Grotesque Pro" panose="02000503030000020004" pitchFamily="50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Basis Grotesque Pro" panose="02000503030000020004" pitchFamily="50" charset="0"/>
              </a:rPr>
              <a:t>Задавайте вопросы</a:t>
            </a:r>
            <a:endParaRPr lang="ru-RU" sz="2800" b="1" dirty="0">
              <a:solidFill>
                <a:schemeClr val="bg1"/>
              </a:solidFill>
              <a:latin typeface="Basis Grotesque Pro" panose="02000503030000020004" pitchFamily="50" charset="0"/>
            </a:endParaRPr>
          </a:p>
          <a:p>
            <a:endParaRPr lang="ru-RU" sz="800" b="1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FFA4FC-73CC-944A-9592-6CAF0AC4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80" y="4953237"/>
            <a:ext cx="15430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 30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5939C"/>
      </a:accent1>
      <a:accent2>
        <a:srgbClr val="707F8B"/>
      </a:accent2>
      <a:accent3>
        <a:srgbClr val="5F6E7C"/>
      </a:accent3>
      <a:accent4>
        <a:srgbClr val="4C5D6D"/>
      </a:accent4>
      <a:accent5>
        <a:srgbClr val="3D4C5B"/>
      </a:accent5>
      <a:accent6>
        <a:srgbClr val="2E3A48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15447</TotalTime>
  <Words>407</Words>
  <Application>Microsoft Office PowerPoint</Application>
  <PresentationFormat>Произвольный</PresentationFormat>
  <Paragraphs>94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Basis Grotesque Pro</vt:lpstr>
      <vt:lpstr>Basis Grotesque Pro Light</vt:lpstr>
      <vt:lpstr>Basis Grotesque Pro Medium</vt:lpstr>
      <vt:lpstr>Basis Grotesque Pro Off White</vt:lpstr>
      <vt:lpstr>Calibri</vt:lpstr>
      <vt:lpstr>Calibri Light</vt:lpstr>
      <vt:lpstr>Helvetica Neue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busygin-gk@ural.rt.ru</dc:creator>
  <cp:lastModifiedBy>Богданов Илья Сергеевич</cp:lastModifiedBy>
  <cp:revision>237</cp:revision>
  <dcterms:created xsi:type="dcterms:W3CDTF">2018-08-10T08:27:24Z</dcterms:created>
  <dcterms:modified xsi:type="dcterms:W3CDTF">2019-11-13T11:40:16Z</dcterms:modified>
</cp:coreProperties>
</file>